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Lst>
  <p:notesMasterIdLst>
    <p:notesMasterId r:id="rId35"/>
  </p:notesMasterIdLst>
  <p:sldIdLst>
    <p:sldId id="283" r:id="rId4"/>
    <p:sldId id="284" r:id="rId5"/>
    <p:sldId id="285" r:id="rId6"/>
    <p:sldId id="286" r:id="rId7"/>
    <p:sldId id="287" r:id="rId8"/>
    <p:sldId id="256" r:id="rId9"/>
    <p:sldId id="257" r:id="rId10"/>
    <p:sldId id="258" r:id="rId11"/>
    <p:sldId id="259" r:id="rId12"/>
    <p:sldId id="260"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6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ab4a01e218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ab4a01e21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a946829f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a946829f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ed355a31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ed355a31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e41e2e8e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e41e2e8e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e41e2e8e2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fe41e2e8e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b4a01e2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b4a01e2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a12192a3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a12192a3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e41e2e8e2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e41e2e8e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e41e2e8e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e41e2e8e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e41e2e8e2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fe41e2e8e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72" name="Google Shape;17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fe41e2e8e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fe41e2e8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e41e2e8e2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e41e2e8e2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e41e2e8e2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e41e2e8e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e41e2e8e2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e41e2e8e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e41e2e8e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e41e2e8e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e41e2e8e2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e41e2e8e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e41e2e8e2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e41e2e8e2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fe41e2e8e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fe41e2e8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e41e2e8e2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e41e2e8e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e41e2e8e2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e41e2e8e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04" name="Google Shape;2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f3bf4eac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f3bf4ea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b4a01e218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b4a01e21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62" name="Google Shape;26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ea12192a3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ea12192a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b4a01e218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b4a01e21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e41e2e8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e41e2e8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3354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909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0" name="Google Shape;30;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4963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5743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02262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011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156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647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80651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9004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2930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6730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9" name="Google Shape;99;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5982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05" name="Google Shape;105;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2757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1" name="Google Shape;111;p1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2" name="Google Shape;112;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2538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18" name="Google Shape;118;p1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9" name="Google Shape;119;p1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20" name="Google Shape;120;p1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1" name="Google Shape;121;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35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0626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6765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36" name="Google Shape;136;p2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37" name="Google Shape;137;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993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3887391" y="740569"/>
            <a:ext cx="4629150" cy="3655219"/>
          </a:xfrm>
          <a:prstGeom prst="rect">
            <a:avLst/>
          </a:prstGeom>
          <a:noFill/>
          <a:ln>
            <a:noFill/>
          </a:ln>
        </p:spPr>
      </p:sp>
      <p:sp>
        <p:nvSpPr>
          <p:cNvPr id="143" name="Google Shape;143;p2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4" name="Google Shape;144;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6537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8388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5284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256367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621622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cwalker@ric.edu"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5"/>
          <p:cNvSpPr/>
          <p:nvPr/>
        </p:nvSpPr>
        <p:spPr>
          <a:xfrm>
            <a:off x="-192638" y="433369"/>
            <a:ext cx="9143775"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endParaRPr>
          </a:p>
        </p:txBody>
      </p:sp>
      <p:sp>
        <p:nvSpPr>
          <p:cNvPr id="164" name="Google Shape;164;p25"/>
          <p:cNvSpPr txBox="1">
            <a:spLocks noGrp="1"/>
          </p:cNvSpPr>
          <p:nvPr>
            <p:ph type="ctrTitle"/>
          </p:nvPr>
        </p:nvSpPr>
        <p:spPr>
          <a:xfrm>
            <a:off x="1011149" y="986861"/>
            <a:ext cx="7332750" cy="771525"/>
          </a:xfrm>
          <a:prstGeom prst="rect">
            <a:avLst/>
          </a:prstGeom>
          <a:noFill/>
          <a:ln>
            <a:noFill/>
          </a:ln>
        </p:spPr>
        <p:txBody>
          <a:bodyPr spcFirstLastPara="1" wrap="square" lIns="68569" tIns="34275" rIns="68569" bIns="34275" anchor="b" anchorCtr="0">
            <a:noAutofit/>
          </a:bodyPr>
          <a:lstStyle/>
          <a:p>
            <a:pPr>
              <a:buClr>
                <a:srgbClr val="4C5254"/>
              </a:buClr>
              <a:buSzPts val="5400"/>
            </a:pPr>
            <a:r>
              <a:rPr lang="en-US" sz="2700" b="1">
                <a:solidFill>
                  <a:srgbClr val="4C5254"/>
                </a:solidFill>
              </a:rPr>
              <a:t>Welcome to </a:t>
            </a:r>
            <a:endParaRPr sz="2700" b="1">
              <a:solidFill>
                <a:srgbClr val="4C5254"/>
              </a:solidFill>
            </a:endParaRPr>
          </a:p>
          <a:p>
            <a:pPr>
              <a:buClr>
                <a:srgbClr val="4C5254"/>
              </a:buClr>
              <a:buSzPts val="5400"/>
            </a:pPr>
            <a:r>
              <a:rPr lang="en-US" sz="2700" b="1">
                <a:solidFill>
                  <a:srgbClr val="4C5254"/>
                </a:solidFill>
              </a:rPr>
              <a:t>Story Culture Live: Homegrown Storytelling as Actionable Anti-Racism Work  </a:t>
            </a:r>
            <a:endParaRPr sz="2700" b="1">
              <a:solidFill>
                <a:srgbClr val="4C5254"/>
              </a:solidFill>
            </a:endParaRPr>
          </a:p>
          <a:p>
            <a:pPr>
              <a:buClr>
                <a:srgbClr val="4C5254"/>
              </a:buClr>
              <a:buSzPts val="5400"/>
            </a:pPr>
            <a:r>
              <a:rPr lang="en-US" sz="2700" b="1">
                <a:solidFill>
                  <a:srgbClr val="4C5254"/>
                </a:solidFill>
              </a:rPr>
              <a:t>with Clarissa Walker</a:t>
            </a:r>
            <a:endParaRPr sz="2700" b="1">
              <a:solidFill>
                <a:srgbClr val="4C5254"/>
              </a:solidFill>
            </a:endParaRPr>
          </a:p>
        </p:txBody>
      </p:sp>
      <p:sp>
        <p:nvSpPr>
          <p:cNvPr id="165" name="Google Shape;165;p25"/>
          <p:cNvSpPr txBox="1">
            <a:spLocks noGrp="1"/>
          </p:cNvSpPr>
          <p:nvPr>
            <p:ph type="subTitle" idx="1"/>
          </p:nvPr>
        </p:nvSpPr>
        <p:spPr>
          <a:xfrm>
            <a:off x="940892" y="1724293"/>
            <a:ext cx="5398200" cy="2864250"/>
          </a:xfrm>
          <a:prstGeom prst="rect">
            <a:avLst/>
          </a:prstGeom>
          <a:noFill/>
          <a:ln>
            <a:noFill/>
          </a:ln>
        </p:spPr>
        <p:txBody>
          <a:bodyPr spcFirstLastPara="1" wrap="square" lIns="68569" tIns="34275" rIns="68569" bIns="34275" anchor="t" anchorCtr="0">
            <a:noAutofit/>
          </a:bodyPr>
          <a:lstStyle/>
          <a:p>
            <a:pPr marL="0" indent="0" algn="l">
              <a:lnSpc>
                <a:spcPct val="100000"/>
              </a:lnSpc>
              <a:spcBef>
                <a:spcPts val="0"/>
              </a:spcBef>
            </a:pPr>
            <a:endParaRPr b="1"/>
          </a:p>
          <a:p>
            <a:pPr marL="342900" indent="-314325" algn="l">
              <a:spcBef>
                <a:spcPts val="1800"/>
              </a:spcBef>
              <a:buSzPts val="3000"/>
              <a:buChar char="●"/>
            </a:pPr>
            <a:r>
              <a:rPr lang="en-US" sz="2250"/>
              <a:t>Introduce yourself in the chat</a:t>
            </a:r>
            <a:endParaRPr sz="2250"/>
          </a:p>
          <a:p>
            <a:pPr marL="342900" indent="-314325" algn="l">
              <a:spcBef>
                <a:spcPts val="0"/>
              </a:spcBef>
              <a:buSzPts val="3000"/>
              <a:buChar char="●"/>
            </a:pPr>
            <a:r>
              <a:rPr lang="en-US" sz="2250"/>
              <a:t>Please mute yourself and turn off your camera </a:t>
            </a:r>
            <a:endParaRPr sz="2250"/>
          </a:p>
          <a:p>
            <a:pPr marL="342900" indent="-338138" algn="l">
              <a:spcBef>
                <a:spcPts val="0"/>
              </a:spcBef>
              <a:buSzPts val="3500"/>
              <a:buChar char="●"/>
            </a:pPr>
            <a:r>
              <a:rPr lang="en-US" sz="2250"/>
              <a:t>If you have any technical difficulties, please message Megan Boeshart in chat or email us at events@onlinew</a:t>
            </a:r>
            <a:r>
              <a:rPr lang="en-US" sz="2625"/>
              <a:t>ritingcenters.org</a:t>
            </a:r>
            <a:endParaRPr sz="2625"/>
          </a:p>
        </p:txBody>
      </p:sp>
      <p:sp>
        <p:nvSpPr>
          <p:cNvPr id="166" name="Google Shape;166;p25"/>
          <p:cNvSpPr/>
          <p:nvPr/>
        </p:nvSpPr>
        <p:spPr>
          <a:xfrm>
            <a:off x="0" y="668655"/>
            <a:ext cx="541782" cy="3803333"/>
          </a:xfrm>
          <a:prstGeom prst="rect">
            <a:avLst/>
          </a:prstGeom>
          <a:solidFill>
            <a:srgbClr val="4C5254"/>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endParaRPr>
          </a:p>
        </p:txBody>
      </p:sp>
      <p:pic>
        <p:nvPicPr>
          <p:cNvPr id="167" name="Google Shape;167;p25" descr="Text: online writing centers dot org"/>
          <p:cNvPicPr preferRelativeResize="0"/>
          <p:nvPr/>
        </p:nvPicPr>
        <p:blipFill rotWithShape="1">
          <a:blip r:embed="rId3">
            <a:alphaModFix/>
          </a:blip>
          <a:srcRect t="26864" b="24648"/>
          <a:stretch/>
        </p:blipFill>
        <p:spPr>
          <a:xfrm>
            <a:off x="-2" y="4639550"/>
            <a:ext cx="9141714" cy="532680"/>
          </a:xfrm>
          <a:prstGeom prst="rect">
            <a:avLst/>
          </a:prstGeom>
          <a:noFill/>
          <a:ln>
            <a:noFill/>
          </a:ln>
        </p:spPr>
      </p:pic>
      <p:pic>
        <p:nvPicPr>
          <p:cNvPr id="168" name="Google Shape;168;p25"/>
          <p:cNvPicPr preferRelativeResize="0"/>
          <p:nvPr/>
        </p:nvPicPr>
        <p:blipFill rotWithShape="1">
          <a:blip r:embed="rId4">
            <a:alphaModFix/>
          </a:blip>
          <a:srcRect/>
          <a:stretch/>
        </p:blipFill>
        <p:spPr>
          <a:xfrm>
            <a:off x="6376174" y="1607743"/>
            <a:ext cx="2274990" cy="22631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subTitle" idx="1"/>
          </p:nvPr>
        </p:nvSpPr>
        <p:spPr>
          <a:xfrm>
            <a:off x="553950" y="600275"/>
            <a:ext cx="26733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b="1">
                <a:solidFill>
                  <a:srgbClr val="4A86E8"/>
                </a:solidFill>
              </a:rPr>
              <a:t>STORYTIME</a:t>
            </a:r>
            <a:endParaRPr sz="3000" b="1">
              <a:solidFill>
                <a:srgbClr val="4A86E8"/>
              </a:solidFill>
            </a:endParaRPr>
          </a:p>
          <a:p>
            <a:pPr marL="0" lvl="0" indent="0" algn="l" rtl="0">
              <a:lnSpc>
                <a:spcPct val="115000"/>
              </a:lnSpc>
              <a:spcBef>
                <a:spcPts val="0"/>
              </a:spcBef>
              <a:spcAft>
                <a:spcPts val="0"/>
              </a:spcAft>
              <a:buClr>
                <a:schemeClr val="dk1"/>
              </a:buClr>
              <a:buSzPts val="1100"/>
              <a:buFont typeface="Arial"/>
              <a:buNone/>
            </a:pPr>
            <a:r>
              <a:rPr lang="en" sz="2400">
                <a:solidFill>
                  <a:schemeClr val="lt1"/>
                </a:solidFill>
              </a:rPr>
              <a:t>Podcast Excerpt</a:t>
            </a:r>
            <a:endParaRPr sz="2400">
              <a:solidFill>
                <a:schemeClr val="lt1"/>
              </a:solidFill>
            </a:endParaRPr>
          </a:p>
          <a:p>
            <a:pPr marL="457200" lvl="0" indent="0" algn="l" rtl="0">
              <a:spcBef>
                <a:spcPts val="0"/>
              </a:spcBef>
              <a:spcAft>
                <a:spcPts val="0"/>
              </a:spcAft>
              <a:buNone/>
            </a:pPr>
            <a:endParaRPr>
              <a:solidFill>
                <a:srgbClr val="CCCCCC"/>
              </a:solidFill>
            </a:endParaRPr>
          </a:p>
        </p:txBody>
      </p:sp>
      <p:pic>
        <p:nvPicPr>
          <p:cNvPr id="80" name="Google Shape;80;p17"/>
          <p:cNvPicPr preferRelativeResize="0"/>
          <p:nvPr/>
        </p:nvPicPr>
        <p:blipFill>
          <a:blip r:embed="rId3">
            <a:alphaModFix/>
          </a:blip>
          <a:stretch>
            <a:fillRect/>
          </a:stretch>
        </p:blipFill>
        <p:spPr>
          <a:xfrm>
            <a:off x="4412650" y="416725"/>
            <a:ext cx="4310051" cy="4310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subTitle" idx="1"/>
          </p:nvPr>
        </p:nvSpPr>
        <p:spPr>
          <a:xfrm>
            <a:off x="2501850" y="388600"/>
            <a:ext cx="41403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a:solidFill>
                  <a:srgbClr val="3C78D8"/>
                </a:solidFill>
              </a:rPr>
              <a:t>Shotgun House #1</a:t>
            </a:r>
            <a:endParaRPr b="1">
              <a:solidFill>
                <a:srgbClr val="3C78D8"/>
              </a:solidFill>
            </a:endParaRPr>
          </a:p>
          <a:p>
            <a:pPr marL="457200" lvl="0" indent="0" algn="l" rtl="0">
              <a:spcBef>
                <a:spcPts val="0"/>
              </a:spcBef>
              <a:spcAft>
                <a:spcPts val="0"/>
              </a:spcAft>
              <a:buNone/>
            </a:pPr>
            <a:endParaRPr>
              <a:solidFill>
                <a:srgbClr val="CCCCCC"/>
              </a:solidFill>
            </a:endParaRPr>
          </a:p>
        </p:txBody>
      </p:sp>
      <p:pic>
        <p:nvPicPr>
          <p:cNvPr id="93" name="Google Shape;93;p19"/>
          <p:cNvPicPr preferRelativeResize="0"/>
          <p:nvPr/>
        </p:nvPicPr>
        <p:blipFill>
          <a:blip r:embed="rId3">
            <a:alphaModFix/>
          </a:blip>
          <a:stretch>
            <a:fillRect/>
          </a:stretch>
        </p:blipFill>
        <p:spPr>
          <a:xfrm>
            <a:off x="2425213" y="1181200"/>
            <a:ext cx="4293587" cy="365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subTitle" idx="1"/>
          </p:nvPr>
        </p:nvSpPr>
        <p:spPr>
          <a:xfrm>
            <a:off x="2501850" y="388600"/>
            <a:ext cx="41403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a:solidFill>
                  <a:srgbClr val="3C78D8"/>
                </a:solidFill>
              </a:rPr>
              <a:t>Shotgun House #2</a:t>
            </a:r>
            <a:endParaRPr b="1">
              <a:solidFill>
                <a:srgbClr val="3C78D8"/>
              </a:solidFill>
            </a:endParaRPr>
          </a:p>
          <a:p>
            <a:pPr marL="457200" lvl="0" indent="0" algn="l" rtl="0">
              <a:spcBef>
                <a:spcPts val="0"/>
              </a:spcBef>
              <a:spcAft>
                <a:spcPts val="0"/>
              </a:spcAft>
              <a:buNone/>
            </a:pPr>
            <a:endParaRPr>
              <a:solidFill>
                <a:srgbClr val="CCCCCC"/>
              </a:solidFill>
            </a:endParaRPr>
          </a:p>
        </p:txBody>
      </p:sp>
      <p:pic>
        <p:nvPicPr>
          <p:cNvPr id="99" name="Google Shape;99;p20"/>
          <p:cNvPicPr preferRelativeResize="0"/>
          <p:nvPr/>
        </p:nvPicPr>
        <p:blipFill>
          <a:blip r:embed="rId3">
            <a:alphaModFix/>
          </a:blip>
          <a:stretch>
            <a:fillRect/>
          </a:stretch>
        </p:blipFill>
        <p:spPr>
          <a:xfrm>
            <a:off x="3411400" y="1054675"/>
            <a:ext cx="2197050" cy="3689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05" name="Google Shape;105;p21"/>
          <p:cNvSpPr txBox="1">
            <a:spLocks noGrp="1"/>
          </p:cNvSpPr>
          <p:nvPr>
            <p:ph type="subTitle" idx="1"/>
          </p:nvPr>
        </p:nvSpPr>
        <p:spPr>
          <a:xfrm>
            <a:off x="2362662" y="439250"/>
            <a:ext cx="5112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D9D9D9"/>
                </a:solidFill>
              </a:rPr>
              <a:t>First Cousin Phoebe Wright</a:t>
            </a:r>
            <a:endParaRPr b="1">
              <a:solidFill>
                <a:srgbClr val="D9D9D9"/>
              </a:solidFill>
            </a:endParaRPr>
          </a:p>
        </p:txBody>
      </p:sp>
      <p:pic>
        <p:nvPicPr>
          <p:cNvPr id="106" name="Google Shape;106;p21"/>
          <p:cNvPicPr preferRelativeResize="0"/>
          <p:nvPr/>
        </p:nvPicPr>
        <p:blipFill>
          <a:blip r:embed="rId3">
            <a:alphaModFix/>
          </a:blip>
          <a:stretch>
            <a:fillRect/>
          </a:stretch>
        </p:blipFill>
        <p:spPr>
          <a:xfrm>
            <a:off x="3304903" y="1520125"/>
            <a:ext cx="2215350" cy="286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ctrTitle"/>
          </p:nvPr>
        </p:nvSpPr>
        <p:spPr>
          <a:xfrm>
            <a:off x="442800" y="371450"/>
            <a:ext cx="8520600" cy="8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a:t>ORDER OF THE PRESENTATION</a:t>
            </a:r>
            <a:endParaRPr sz="2800" b="1"/>
          </a:p>
        </p:txBody>
      </p:sp>
      <p:sp>
        <p:nvSpPr>
          <p:cNvPr id="112" name="Google Shape;112;p22"/>
          <p:cNvSpPr txBox="1">
            <a:spLocks noGrp="1"/>
          </p:cNvSpPr>
          <p:nvPr>
            <p:ph type="subTitle" idx="1"/>
          </p:nvPr>
        </p:nvSpPr>
        <p:spPr>
          <a:xfrm>
            <a:off x="628800" y="1212950"/>
            <a:ext cx="7886400" cy="15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500" b="1">
                <a:solidFill>
                  <a:schemeClr val="dk1"/>
                </a:solidFill>
              </a:rPr>
              <a:t> </a:t>
            </a:r>
            <a:endParaRPr sz="2500">
              <a:solidFill>
                <a:schemeClr val="dk1"/>
              </a:solidFill>
            </a:endParaRPr>
          </a:p>
          <a:p>
            <a:pPr marL="457200" lvl="0" indent="-381000" algn="l" rtl="0">
              <a:spcBef>
                <a:spcPts val="0"/>
              </a:spcBef>
              <a:spcAft>
                <a:spcPts val="0"/>
              </a:spcAft>
              <a:buClr>
                <a:schemeClr val="lt1"/>
              </a:buClr>
              <a:buSzPts val="2400"/>
              <a:buChar char="●"/>
            </a:pPr>
            <a:r>
              <a:rPr lang="en" sz="2400">
                <a:solidFill>
                  <a:schemeClr val="lt1"/>
                </a:solidFill>
              </a:rPr>
              <a:t>What is Story Culture Live? </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StoryTime: Podcast Excerpt</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“Porch Treasure” Framework</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Activity 1: Story Spaces</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Activity 2: Porch Treasure</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Thank you and Invitation </a:t>
            </a:r>
            <a:endParaRPr sz="2400">
              <a:solidFill>
                <a:schemeClr val="lt1"/>
              </a:solidFill>
            </a:endParaRPr>
          </a:p>
          <a:p>
            <a:pPr marL="0" lvl="0" indent="0" algn="l" rtl="0">
              <a:spcBef>
                <a:spcPts val="0"/>
              </a:spcBef>
              <a:spcAft>
                <a:spcPts val="0"/>
              </a:spcAft>
              <a:buNone/>
            </a:pPr>
            <a:endParaRPr sz="2500">
              <a:solidFill>
                <a:schemeClr val="dk1"/>
              </a:solidFill>
            </a:endParaRPr>
          </a:p>
          <a:p>
            <a:pPr marL="0" lvl="0" indent="0" algn="l" rtl="0">
              <a:spcBef>
                <a:spcPts val="0"/>
              </a:spcBef>
              <a:spcAft>
                <a:spcPts val="0"/>
              </a:spcAft>
              <a:buNone/>
            </a:pPr>
            <a:endParaRPr sz="2500">
              <a:solidFill>
                <a:schemeClr val="dk1"/>
              </a:solidFill>
            </a:endParaRPr>
          </a:p>
          <a:p>
            <a:pPr marL="457200" lvl="0" indent="0" algn="l" rtl="0">
              <a:lnSpc>
                <a:spcPct val="115000"/>
              </a:lnSpc>
              <a:spcBef>
                <a:spcPts val="0"/>
              </a:spcBef>
              <a:spcAft>
                <a:spcPts val="0"/>
              </a:spcAft>
              <a:buNone/>
            </a:pPr>
            <a:endParaRPr sz="2500">
              <a:solidFill>
                <a:srgbClr val="F3F3F3"/>
              </a:solidFill>
            </a:endParaRPr>
          </a:p>
          <a:p>
            <a:pPr marL="457200" lvl="0" indent="0" algn="l" rtl="0">
              <a:lnSpc>
                <a:spcPct val="115000"/>
              </a:lnSpc>
              <a:spcBef>
                <a:spcPts val="0"/>
              </a:spcBef>
              <a:spcAft>
                <a:spcPts val="0"/>
              </a:spcAft>
              <a:buNone/>
            </a:pPr>
            <a:endParaRPr sz="2500">
              <a:solidFill>
                <a:srgbClr val="F3F3F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subTitle" idx="1"/>
          </p:nvPr>
        </p:nvSpPr>
        <p:spPr>
          <a:xfrm>
            <a:off x="1320750" y="263900"/>
            <a:ext cx="65025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a:solidFill>
                  <a:srgbClr val="3C78D8"/>
                </a:solidFill>
              </a:rPr>
              <a:t>“Porch Treasure” Framework</a:t>
            </a:r>
            <a:endParaRPr b="1">
              <a:solidFill>
                <a:srgbClr val="3C78D8"/>
              </a:solidFill>
            </a:endParaRPr>
          </a:p>
          <a:p>
            <a:pPr marL="457200" lvl="0" indent="0" algn="l" rtl="0">
              <a:spcBef>
                <a:spcPts val="0"/>
              </a:spcBef>
              <a:spcAft>
                <a:spcPts val="0"/>
              </a:spcAft>
              <a:buNone/>
            </a:pPr>
            <a:endParaRPr>
              <a:solidFill>
                <a:srgbClr val="CCCCCC"/>
              </a:solidFill>
            </a:endParaRPr>
          </a:p>
        </p:txBody>
      </p:sp>
      <p:sp>
        <p:nvSpPr>
          <p:cNvPr id="118" name="Google Shape;118;p23"/>
          <p:cNvSpPr/>
          <p:nvPr/>
        </p:nvSpPr>
        <p:spPr>
          <a:xfrm>
            <a:off x="1990692" y="1056500"/>
            <a:ext cx="5269200" cy="693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p:nvPr/>
        </p:nvSpPr>
        <p:spPr>
          <a:xfrm>
            <a:off x="1880825" y="1891292"/>
            <a:ext cx="5489100" cy="778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1990692" y="2811028"/>
            <a:ext cx="5269200" cy="693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p:nvPr/>
        </p:nvSpPr>
        <p:spPr>
          <a:xfrm>
            <a:off x="1880825" y="3645820"/>
            <a:ext cx="5489100" cy="778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txBox="1"/>
          <p:nvPr/>
        </p:nvSpPr>
        <p:spPr>
          <a:xfrm>
            <a:off x="3877550" y="1156975"/>
            <a:ext cx="14955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#1 Agency</a:t>
            </a:r>
            <a:endParaRPr sz="2000" b="1"/>
          </a:p>
        </p:txBody>
      </p:sp>
      <p:sp>
        <p:nvSpPr>
          <p:cNvPr id="123" name="Google Shape;123;p23"/>
          <p:cNvSpPr txBox="1"/>
          <p:nvPr/>
        </p:nvSpPr>
        <p:spPr>
          <a:xfrm>
            <a:off x="3824250" y="2034113"/>
            <a:ext cx="14955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#2 Kinship</a:t>
            </a:r>
            <a:endParaRPr sz="2000" b="1"/>
          </a:p>
        </p:txBody>
      </p:sp>
      <p:sp>
        <p:nvSpPr>
          <p:cNvPr id="124" name="Google Shape;124;p23"/>
          <p:cNvSpPr txBox="1"/>
          <p:nvPr/>
        </p:nvSpPr>
        <p:spPr>
          <a:xfrm>
            <a:off x="3723600" y="2911513"/>
            <a:ext cx="16968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#3 Tensions</a:t>
            </a:r>
            <a:endParaRPr sz="2000" b="1"/>
          </a:p>
        </p:txBody>
      </p:sp>
      <p:sp>
        <p:nvSpPr>
          <p:cNvPr id="125" name="Google Shape;125;p23"/>
          <p:cNvSpPr txBox="1"/>
          <p:nvPr/>
        </p:nvSpPr>
        <p:spPr>
          <a:xfrm>
            <a:off x="3429875" y="3797950"/>
            <a:ext cx="23910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#4 Identification</a:t>
            </a:r>
            <a:endParaRPr sz="20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subTitle" idx="1"/>
          </p:nvPr>
        </p:nvSpPr>
        <p:spPr>
          <a:xfrm>
            <a:off x="311700" y="8576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dk1"/>
                </a:solidFill>
              </a:rPr>
              <a:t>AGENCY</a:t>
            </a:r>
            <a:endParaRPr sz="3600" b="1">
              <a:solidFill>
                <a:schemeClr val="lt1"/>
              </a:solidFill>
            </a:endParaRPr>
          </a:p>
          <a:p>
            <a:pPr marL="457200" lvl="0" indent="0" algn="l" rtl="0">
              <a:lnSpc>
                <a:spcPct val="115000"/>
              </a:lnSpc>
              <a:spcBef>
                <a:spcPts val="800"/>
              </a:spcBef>
              <a:spcAft>
                <a:spcPts val="0"/>
              </a:spcAft>
              <a:buNone/>
            </a:pPr>
            <a:r>
              <a:rPr lang="en" sz="3600" b="1">
                <a:solidFill>
                  <a:schemeClr val="lt1"/>
                </a:solidFill>
              </a:rPr>
              <a:t>Phoebe, the storyteller, was the central location of power on that porch.</a:t>
            </a:r>
            <a:endParaRPr sz="3600">
              <a:solidFill>
                <a:schemeClr val="lt1"/>
              </a:solidFill>
            </a:endParaRPr>
          </a:p>
          <a:p>
            <a:pPr marL="457200" lvl="0" indent="0" algn="l" rtl="0">
              <a:lnSpc>
                <a:spcPct val="115000"/>
              </a:lnSpc>
              <a:spcBef>
                <a:spcPts val="1100"/>
              </a:spcBef>
              <a:spcAft>
                <a:spcPts val="0"/>
              </a:spcAft>
              <a:buNone/>
            </a:pPr>
            <a:endParaRPr sz="2500">
              <a:solidFill>
                <a:schemeClr val="lt2"/>
              </a:solidFill>
            </a:endParaRPr>
          </a:p>
          <a:p>
            <a:pPr marL="0" lvl="0" indent="0" algn="l" rtl="0">
              <a:spcBef>
                <a:spcPts val="0"/>
              </a:spcBef>
              <a:spcAft>
                <a:spcPts val="0"/>
              </a:spcAft>
              <a:buNone/>
            </a:pPr>
            <a:endParaRPr sz="2500">
              <a:solidFill>
                <a:schemeClr val="lt2"/>
              </a:solidFill>
            </a:endParaRPr>
          </a:p>
          <a:p>
            <a:pPr marL="0" lvl="0" indent="0" algn="l" rtl="0">
              <a:spcBef>
                <a:spcPts val="0"/>
              </a:spcBef>
              <a:spcAft>
                <a:spcPts val="0"/>
              </a:spcAft>
              <a:buNone/>
            </a:pPr>
            <a:r>
              <a:rPr lang="en" sz="2500">
                <a:solidFill>
                  <a:schemeClr val="lt2"/>
                </a:solidFill>
              </a:rPr>
              <a:t>       </a:t>
            </a:r>
            <a:endParaRPr sz="2500">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4"/>
        <p:cNvGrpSpPr/>
        <p:nvPr/>
      </p:nvGrpSpPr>
      <p:grpSpPr>
        <a:xfrm>
          <a:off x="0" y="0"/>
          <a:ext cx="0" cy="0"/>
          <a:chOff x="0" y="0"/>
          <a:chExt cx="0" cy="0"/>
        </a:xfrm>
      </p:grpSpPr>
      <p:sp>
        <p:nvSpPr>
          <p:cNvPr id="135" name="Google Shape;135;p25"/>
          <p:cNvSpPr txBox="1">
            <a:spLocks noGrp="1"/>
          </p:cNvSpPr>
          <p:nvPr>
            <p:ph type="subTitle" idx="1"/>
          </p:nvPr>
        </p:nvSpPr>
        <p:spPr>
          <a:xfrm>
            <a:off x="589200" y="618475"/>
            <a:ext cx="79656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3000">
                <a:solidFill>
                  <a:schemeClr val="lt1"/>
                </a:solidFill>
              </a:rPr>
              <a:t> “African American women have been persistently subjected to measures of value and achievement that have been set and monitored by others, who have not had their interests or potential in mind and who have been free historically to discount, ignore, and disempower them. (Royster, 2000, p. 4) </a:t>
            </a:r>
            <a:endParaRPr sz="3000">
              <a:solidFill>
                <a:schemeClr val="lt1"/>
              </a:solidFill>
            </a:endParaRPr>
          </a:p>
          <a:p>
            <a:pPr marL="0" lvl="0" indent="0" algn="l" rtl="0">
              <a:spcBef>
                <a:spcPts val="1100"/>
              </a:spcBef>
              <a:spcAft>
                <a:spcPts val="0"/>
              </a:spcAft>
              <a:buNone/>
            </a:pPr>
            <a:endParaRPr sz="3000" b="1">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39"/>
        <p:cNvGrpSpPr/>
        <p:nvPr/>
      </p:nvGrpSpPr>
      <p:grpSpPr>
        <a:xfrm>
          <a:off x="0" y="0"/>
          <a:ext cx="0" cy="0"/>
          <a:chOff x="0" y="0"/>
          <a:chExt cx="0" cy="0"/>
        </a:xfrm>
      </p:grpSpPr>
      <p:sp>
        <p:nvSpPr>
          <p:cNvPr id="140" name="Google Shape;140;p26"/>
          <p:cNvSpPr txBox="1">
            <a:spLocks noGrp="1"/>
          </p:cNvSpPr>
          <p:nvPr>
            <p:ph type="subTitle" idx="1"/>
          </p:nvPr>
        </p:nvSpPr>
        <p:spPr>
          <a:xfrm>
            <a:off x="311700" y="871525"/>
            <a:ext cx="8520600" cy="792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dk1"/>
                </a:solidFill>
              </a:rPr>
              <a:t>KINSHIP</a:t>
            </a:r>
            <a:endParaRPr sz="3600" b="1">
              <a:solidFill>
                <a:schemeClr val="lt1"/>
              </a:solidFill>
            </a:endParaRPr>
          </a:p>
          <a:p>
            <a:pPr marL="457200" lvl="0" indent="0" algn="l" rtl="0">
              <a:lnSpc>
                <a:spcPct val="115000"/>
              </a:lnSpc>
              <a:spcBef>
                <a:spcPts val="800"/>
              </a:spcBef>
              <a:spcAft>
                <a:spcPts val="0"/>
              </a:spcAft>
              <a:buNone/>
            </a:pPr>
            <a:r>
              <a:rPr lang="en" b="1">
                <a:solidFill>
                  <a:schemeClr val="lt1"/>
                </a:solidFill>
              </a:rPr>
              <a:t>The deprioritization/erasure of the “white gaze” allows for a unique meaning-making space that is generative and community-specific. And, recursivity of our way of telling can be reinforcing and fortifying in this story space.</a:t>
            </a:r>
            <a:endParaRPr>
              <a:solidFill>
                <a:schemeClr val="lt1"/>
              </a:solidFill>
            </a:endParaRPr>
          </a:p>
          <a:p>
            <a:pPr marL="457200" lvl="0" indent="0" algn="l" rtl="0">
              <a:lnSpc>
                <a:spcPct val="115000"/>
              </a:lnSpc>
              <a:spcBef>
                <a:spcPts val="1100"/>
              </a:spcBef>
              <a:spcAft>
                <a:spcPts val="0"/>
              </a:spcAft>
              <a:buNone/>
            </a:pPr>
            <a:endParaRPr sz="2500">
              <a:solidFill>
                <a:schemeClr val="lt2"/>
              </a:solidFill>
            </a:endParaRPr>
          </a:p>
          <a:p>
            <a:pPr marL="0" lvl="0" indent="0" algn="l" rtl="0">
              <a:spcBef>
                <a:spcPts val="0"/>
              </a:spcBef>
              <a:spcAft>
                <a:spcPts val="0"/>
              </a:spcAft>
              <a:buNone/>
            </a:pPr>
            <a:endParaRPr sz="2500">
              <a:solidFill>
                <a:schemeClr val="lt2"/>
              </a:solidFill>
            </a:endParaRPr>
          </a:p>
          <a:p>
            <a:pPr marL="0" lvl="0" indent="0" algn="l" rtl="0">
              <a:spcBef>
                <a:spcPts val="0"/>
              </a:spcBef>
              <a:spcAft>
                <a:spcPts val="0"/>
              </a:spcAft>
              <a:buNone/>
            </a:pPr>
            <a:r>
              <a:rPr lang="en" sz="2500">
                <a:solidFill>
                  <a:schemeClr val="lt2"/>
                </a:solidFill>
              </a:rPr>
              <a:t>       </a:t>
            </a:r>
            <a:endParaRPr sz="2500">
              <a:solidFill>
                <a:schemeClr val="lt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4"/>
        <p:cNvGrpSpPr/>
        <p:nvPr/>
      </p:nvGrpSpPr>
      <p:grpSpPr>
        <a:xfrm>
          <a:off x="0" y="0"/>
          <a:ext cx="0" cy="0"/>
          <a:chOff x="0" y="0"/>
          <a:chExt cx="0" cy="0"/>
        </a:xfrm>
      </p:grpSpPr>
      <p:sp>
        <p:nvSpPr>
          <p:cNvPr id="145" name="Google Shape;145;p27"/>
          <p:cNvSpPr txBox="1">
            <a:spLocks noGrp="1"/>
          </p:cNvSpPr>
          <p:nvPr>
            <p:ph type="subTitle" idx="1"/>
          </p:nvPr>
        </p:nvSpPr>
        <p:spPr>
          <a:xfrm>
            <a:off x="925500" y="492500"/>
            <a:ext cx="7293000" cy="792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b="1">
                <a:solidFill>
                  <a:srgbClr val="3C78D8"/>
                </a:solidFill>
              </a:rPr>
              <a:t> </a:t>
            </a:r>
            <a:r>
              <a:rPr lang="en" b="1">
                <a:solidFill>
                  <a:schemeClr val="lt1"/>
                </a:solidFill>
              </a:rPr>
              <a:t>Toni Morrison: </a:t>
            </a:r>
            <a:r>
              <a:rPr lang="en" b="1" i="1">
                <a:solidFill>
                  <a:schemeClr val="lt1"/>
                </a:solidFill>
              </a:rPr>
              <a:t>The Pieces I Am </a:t>
            </a:r>
            <a:r>
              <a:rPr lang="en" b="1">
                <a:solidFill>
                  <a:schemeClr val="lt1"/>
                </a:solidFill>
              </a:rPr>
              <a:t> (2019)</a:t>
            </a:r>
            <a:endParaRPr b="1">
              <a:solidFill>
                <a:schemeClr val="lt1"/>
              </a:solidFill>
            </a:endParaRPr>
          </a:p>
          <a:p>
            <a:pPr marL="457200" lvl="0" indent="0" algn="l" rtl="0">
              <a:spcBef>
                <a:spcPts val="0"/>
              </a:spcBef>
              <a:spcAft>
                <a:spcPts val="0"/>
              </a:spcAft>
              <a:buNone/>
            </a:pPr>
            <a:endParaRPr>
              <a:solidFill>
                <a:srgbClr val="CCCCCC"/>
              </a:solidFill>
            </a:endParaRPr>
          </a:p>
        </p:txBody>
      </p:sp>
      <p:pic>
        <p:nvPicPr>
          <p:cNvPr id="146" name="Google Shape;146;p27"/>
          <p:cNvPicPr preferRelativeResize="0"/>
          <p:nvPr/>
        </p:nvPicPr>
        <p:blipFill>
          <a:blip r:embed="rId3">
            <a:alphaModFix/>
          </a:blip>
          <a:stretch>
            <a:fillRect/>
          </a:stretch>
        </p:blipFill>
        <p:spPr>
          <a:xfrm>
            <a:off x="1806688" y="1262750"/>
            <a:ext cx="5530625" cy="3076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p:nvPr/>
        </p:nvSpPr>
        <p:spPr>
          <a:xfrm>
            <a:off x="0" y="0"/>
            <a:ext cx="9141714"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75" name="Google Shape;175;p26"/>
          <p:cNvSpPr/>
          <p:nvPr/>
        </p:nvSpPr>
        <p:spPr>
          <a:xfrm>
            <a:off x="1" y="0"/>
            <a:ext cx="3765665" cy="4868704"/>
          </a:xfrm>
          <a:prstGeom prst="rect">
            <a:avLst/>
          </a:prstGeom>
          <a:solidFill>
            <a:srgbClr val="F2F2F2"/>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76" name="Google Shape;176;p26"/>
          <p:cNvSpPr txBox="1">
            <a:spLocks noGrp="1"/>
          </p:cNvSpPr>
          <p:nvPr>
            <p:ph type="title"/>
          </p:nvPr>
        </p:nvSpPr>
        <p:spPr>
          <a:xfrm>
            <a:off x="445770" y="906815"/>
            <a:ext cx="2907636" cy="3048694"/>
          </a:xfrm>
          <a:prstGeom prst="rect">
            <a:avLst/>
          </a:prstGeom>
          <a:noFill/>
          <a:ln>
            <a:noFill/>
          </a:ln>
        </p:spPr>
        <p:txBody>
          <a:bodyPr spcFirstLastPara="1" wrap="square" lIns="68569" tIns="34275" rIns="68569" bIns="34275" anchor="ctr" anchorCtr="0">
            <a:normAutofit/>
          </a:bodyPr>
          <a:lstStyle/>
          <a:p>
            <a:pPr>
              <a:buClr>
                <a:srgbClr val="495F70"/>
              </a:buClr>
              <a:buSzPts val="4500"/>
            </a:pPr>
            <a:r>
              <a:rPr lang="en-US" sz="3375" b="1">
                <a:solidFill>
                  <a:srgbClr val="495F70"/>
                </a:solidFill>
                <a:latin typeface="Arial"/>
                <a:ea typeface="Arial"/>
                <a:cs typeface="Arial"/>
                <a:sym typeface="Arial"/>
              </a:rPr>
              <a:t>Thank you!</a:t>
            </a:r>
            <a:endParaRPr/>
          </a:p>
        </p:txBody>
      </p:sp>
      <p:grpSp>
        <p:nvGrpSpPr>
          <p:cNvPr id="177" name="Google Shape;177;p26"/>
          <p:cNvGrpSpPr/>
          <p:nvPr/>
        </p:nvGrpSpPr>
        <p:grpSpPr>
          <a:xfrm>
            <a:off x="445770" y="54865"/>
            <a:ext cx="884225" cy="174722"/>
            <a:chOff x="594360" y="73152"/>
            <a:chExt cx="1178966" cy="232963"/>
          </a:xfrm>
        </p:grpSpPr>
        <p:sp>
          <p:nvSpPr>
            <p:cNvPr id="178" name="Google Shape;178;p26"/>
            <p:cNvSpPr/>
            <p:nvPr/>
          </p:nvSpPr>
          <p:spPr>
            <a:xfrm>
              <a:off x="1094181"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79" name="Google Shape;179;p26"/>
            <p:cNvSpPr/>
            <p:nvPr/>
          </p:nvSpPr>
          <p:spPr>
            <a:xfrm>
              <a:off x="1094181"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0" name="Google Shape;180;p26"/>
            <p:cNvSpPr/>
            <p:nvPr/>
          </p:nvSpPr>
          <p:spPr>
            <a:xfrm>
              <a:off x="969226"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1" name="Google Shape;181;p26"/>
            <p:cNvSpPr/>
            <p:nvPr/>
          </p:nvSpPr>
          <p:spPr>
            <a:xfrm>
              <a:off x="969226"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2" name="Google Shape;182;p26"/>
            <p:cNvSpPr/>
            <p:nvPr/>
          </p:nvSpPr>
          <p:spPr>
            <a:xfrm>
              <a:off x="844271"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3" name="Google Shape;183;p26"/>
            <p:cNvSpPr/>
            <p:nvPr/>
          </p:nvSpPr>
          <p:spPr>
            <a:xfrm>
              <a:off x="844271"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4" name="Google Shape;184;p26"/>
            <p:cNvSpPr/>
            <p:nvPr/>
          </p:nvSpPr>
          <p:spPr>
            <a:xfrm>
              <a:off x="719315"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5" name="Google Shape;185;p26"/>
            <p:cNvSpPr/>
            <p:nvPr/>
          </p:nvSpPr>
          <p:spPr>
            <a:xfrm>
              <a:off x="719315"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6" name="Google Shape;186;p26"/>
            <p:cNvSpPr/>
            <p:nvPr/>
          </p:nvSpPr>
          <p:spPr>
            <a:xfrm>
              <a:off x="594360"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7" name="Google Shape;187;p26"/>
            <p:cNvSpPr/>
            <p:nvPr/>
          </p:nvSpPr>
          <p:spPr>
            <a:xfrm>
              <a:off x="594360"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8" name="Google Shape;188;p26"/>
            <p:cNvSpPr/>
            <p:nvPr/>
          </p:nvSpPr>
          <p:spPr>
            <a:xfrm>
              <a:off x="1718958"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89" name="Google Shape;189;p26"/>
            <p:cNvSpPr/>
            <p:nvPr/>
          </p:nvSpPr>
          <p:spPr>
            <a:xfrm>
              <a:off x="1718958"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0" name="Google Shape;190;p26"/>
            <p:cNvSpPr/>
            <p:nvPr/>
          </p:nvSpPr>
          <p:spPr>
            <a:xfrm>
              <a:off x="1594003"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1" name="Google Shape;191;p26"/>
            <p:cNvSpPr/>
            <p:nvPr/>
          </p:nvSpPr>
          <p:spPr>
            <a:xfrm>
              <a:off x="1594003"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2" name="Google Shape;192;p26"/>
            <p:cNvSpPr/>
            <p:nvPr/>
          </p:nvSpPr>
          <p:spPr>
            <a:xfrm>
              <a:off x="1469048"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3" name="Google Shape;193;p26"/>
            <p:cNvSpPr/>
            <p:nvPr/>
          </p:nvSpPr>
          <p:spPr>
            <a:xfrm>
              <a:off x="1469048"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4" name="Google Shape;194;p26"/>
            <p:cNvSpPr/>
            <p:nvPr/>
          </p:nvSpPr>
          <p:spPr>
            <a:xfrm>
              <a:off x="1344092"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5" name="Google Shape;195;p26"/>
            <p:cNvSpPr/>
            <p:nvPr/>
          </p:nvSpPr>
          <p:spPr>
            <a:xfrm>
              <a:off x="1344092"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6" name="Google Shape;196;p26"/>
            <p:cNvSpPr/>
            <p:nvPr/>
          </p:nvSpPr>
          <p:spPr>
            <a:xfrm>
              <a:off x="1219137"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7" name="Google Shape;197;p26"/>
            <p:cNvSpPr/>
            <p:nvPr/>
          </p:nvSpPr>
          <p:spPr>
            <a:xfrm>
              <a:off x="1219137"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grpSp>
      <p:sp>
        <p:nvSpPr>
          <p:cNvPr id="198" name="Google Shape;198;p26"/>
          <p:cNvSpPr/>
          <p:nvPr/>
        </p:nvSpPr>
        <p:spPr>
          <a:xfrm>
            <a:off x="0" y="4876038"/>
            <a:ext cx="9144000" cy="267462"/>
          </a:xfrm>
          <a:prstGeom prst="rect">
            <a:avLst/>
          </a:prstGeom>
          <a:solidFill>
            <a:srgbClr val="262626"/>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199" name="Google Shape;199;p26"/>
          <p:cNvSpPr txBox="1">
            <a:spLocks noGrp="1"/>
          </p:cNvSpPr>
          <p:nvPr>
            <p:ph type="body" idx="1"/>
          </p:nvPr>
        </p:nvSpPr>
        <p:spPr>
          <a:xfrm>
            <a:off x="3939138" y="735806"/>
            <a:ext cx="5012357" cy="2091615"/>
          </a:xfrm>
          <a:prstGeom prst="rect">
            <a:avLst/>
          </a:prstGeom>
          <a:noFill/>
          <a:ln>
            <a:noFill/>
          </a:ln>
        </p:spPr>
        <p:txBody>
          <a:bodyPr spcFirstLastPara="1" wrap="square" lIns="68569" tIns="34275" rIns="68569" bIns="34275" anchor="ctr" anchorCtr="0">
            <a:noAutofit/>
          </a:bodyPr>
          <a:lstStyle/>
          <a:p>
            <a:pPr marL="0" indent="0">
              <a:lnSpc>
                <a:spcPct val="100000"/>
              </a:lnSpc>
              <a:spcBef>
                <a:spcPts val="0"/>
              </a:spcBef>
              <a:buSzPts val="4000"/>
              <a:buNone/>
            </a:pPr>
            <a:r>
              <a:rPr lang="en-US" sz="3000" b="1">
                <a:latin typeface="Arial"/>
                <a:ea typeface="Arial"/>
                <a:cs typeface="Arial"/>
                <a:sym typeface="Arial"/>
              </a:rPr>
              <a:t>To the presenter: Dr. Clarissa Walker</a:t>
            </a:r>
            <a:endParaRPr/>
          </a:p>
          <a:p>
            <a:pPr marL="0" indent="0">
              <a:lnSpc>
                <a:spcPct val="100000"/>
              </a:lnSpc>
              <a:spcBef>
                <a:spcPts val="0"/>
              </a:spcBef>
              <a:buSzPts val="4000"/>
              <a:buNone/>
            </a:pPr>
            <a:endParaRPr sz="3000">
              <a:latin typeface="Arial"/>
              <a:ea typeface="Arial"/>
              <a:cs typeface="Arial"/>
              <a:sym typeface="Arial"/>
            </a:endParaRPr>
          </a:p>
          <a:p>
            <a:pPr marL="0" indent="0">
              <a:lnSpc>
                <a:spcPct val="100000"/>
              </a:lnSpc>
              <a:spcBef>
                <a:spcPts val="0"/>
              </a:spcBef>
              <a:buSzPts val="4000"/>
              <a:buNone/>
            </a:pPr>
            <a:r>
              <a:rPr lang="en-US" sz="3000" b="1">
                <a:latin typeface="Arial"/>
                <a:ea typeface="Arial"/>
                <a:cs typeface="Arial"/>
                <a:sym typeface="Arial"/>
              </a:rPr>
              <a:t>To the interpreters:</a:t>
            </a:r>
            <a:endParaRPr sz="1500" b="1">
              <a:latin typeface="Arial"/>
              <a:ea typeface="Arial"/>
              <a:cs typeface="Arial"/>
              <a:sym typeface="Arial"/>
            </a:endParaRPr>
          </a:p>
        </p:txBody>
      </p:sp>
      <p:pic>
        <p:nvPicPr>
          <p:cNvPr id="200" name="Google Shape;200;p26" descr="Logo for Morr Interpreting LLC. A yellow hand replaces forming an &quot;o&quot; replaces the &quot;o&quot; in Morr"/>
          <p:cNvPicPr preferRelativeResize="0"/>
          <p:nvPr/>
        </p:nvPicPr>
        <p:blipFill rotWithShape="1">
          <a:blip r:embed="rId3">
            <a:alphaModFix/>
          </a:blip>
          <a:srcRect/>
          <a:stretch/>
        </p:blipFill>
        <p:spPr>
          <a:xfrm>
            <a:off x="3936851" y="2571750"/>
            <a:ext cx="2671763" cy="18359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subTitle" idx="1"/>
          </p:nvPr>
        </p:nvSpPr>
        <p:spPr>
          <a:xfrm>
            <a:off x="1286675" y="1144150"/>
            <a:ext cx="72183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800"/>
              </a:spcBef>
              <a:spcAft>
                <a:spcPts val="0"/>
              </a:spcAft>
              <a:buClr>
                <a:schemeClr val="dk1"/>
              </a:buClr>
              <a:buSzPts val="1100"/>
              <a:buFont typeface="Arial"/>
              <a:buNone/>
            </a:pPr>
            <a:r>
              <a:rPr lang="en" sz="3200">
                <a:solidFill>
                  <a:srgbClr val="FFFFFF"/>
                </a:solidFill>
              </a:rPr>
              <a:t> “I didn’t want to speak for black people. I wanted to speak to and to be among. It’s us. First thing I had to do was to eliminate the white gaze.” </a:t>
            </a:r>
            <a:endParaRPr sz="3200">
              <a:solidFill>
                <a:srgbClr val="FFFFFF"/>
              </a:solidFill>
            </a:endParaRPr>
          </a:p>
          <a:p>
            <a:pPr marL="0" lvl="0" indent="0" algn="l" rtl="0">
              <a:lnSpc>
                <a:spcPct val="115000"/>
              </a:lnSpc>
              <a:spcBef>
                <a:spcPts val="1100"/>
              </a:spcBef>
              <a:spcAft>
                <a:spcPts val="0"/>
              </a:spcAft>
              <a:buClr>
                <a:schemeClr val="dk1"/>
              </a:buClr>
              <a:buSzPts val="1100"/>
              <a:buFont typeface="Arial"/>
              <a:buNone/>
            </a:pPr>
            <a:r>
              <a:rPr lang="en" sz="2400">
                <a:solidFill>
                  <a:srgbClr val="FFFFFF"/>
                </a:solidFill>
              </a:rPr>
              <a:t>(Greenfield-Sanders, 00:12:41)</a:t>
            </a:r>
            <a:endParaRPr sz="2400">
              <a:solidFill>
                <a:srgbClr val="FFFFFF"/>
              </a:solidFill>
            </a:endParaRPr>
          </a:p>
          <a:p>
            <a:pPr marL="0" lvl="0" indent="0" algn="l" rtl="0">
              <a:spcBef>
                <a:spcPts val="1100"/>
              </a:spcBef>
              <a:spcAft>
                <a:spcPts val="0"/>
              </a:spcAft>
              <a:buNone/>
            </a:pPr>
            <a:endParaRPr sz="2400" b="1">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5"/>
        <p:cNvGrpSpPr/>
        <p:nvPr/>
      </p:nvGrpSpPr>
      <p:grpSpPr>
        <a:xfrm>
          <a:off x="0" y="0"/>
          <a:ext cx="0" cy="0"/>
          <a:chOff x="0" y="0"/>
          <a:chExt cx="0" cy="0"/>
        </a:xfrm>
      </p:grpSpPr>
      <p:sp>
        <p:nvSpPr>
          <p:cNvPr id="156" name="Google Shape;156;p29"/>
          <p:cNvSpPr txBox="1">
            <a:spLocks noGrp="1"/>
          </p:cNvSpPr>
          <p:nvPr>
            <p:ph type="subTitle" idx="1"/>
          </p:nvPr>
        </p:nvSpPr>
        <p:spPr>
          <a:xfrm>
            <a:off x="1286675" y="1144150"/>
            <a:ext cx="72183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chemeClr val="lt1"/>
                </a:solidFill>
              </a:rPr>
              <a:t>“As language and literacy researchers and educators, we acknowledge that the same anti-Black violence toward Black people in the streets across the United States mirrors the anti-Black violence that is going down in these academic streets” (Baker-Bell, Jones Stanbrough, &amp; Everett, 2020, p. 1).</a:t>
            </a:r>
            <a:endParaRPr sz="2400">
              <a:solidFill>
                <a:schemeClr val="lt1"/>
              </a:solidFill>
            </a:endParaRPr>
          </a:p>
          <a:p>
            <a:pPr marL="0" lvl="0" indent="0" algn="l" rtl="0">
              <a:spcBef>
                <a:spcPts val="0"/>
              </a:spcBef>
              <a:spcAft>
                <a:spcPts val="0"/>
              </a:spcAft>
              <a:buNone/>
            </a:pPr>
            <a:endParaRPr b="1">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0"/>
        <p:cNvGrpSpPr/>
        <p:nvPr/>
      </p:nvGrpSpPr>
      <p:grpSpPr>
        <a:xfrm>
          <a:off x="0" y="0"/>
          <a:ext cx="0" cy="0"/>
          <a:chOff x="0" y="0"/>
          <a:chExt cx="0" cy="0"/>
        </a:xfrm>
      </p:grpSpPr>
      <p:sp>
        <p:nvSpPr>
          <p:cNvPr id="161" name="Google Shape;161;p30"/>
          <p:cNvSpPr txBox="1">
            <a:spLocks noGrp="1"/>
          </p:cNvSpPr>
          <p:nvPr>
            <p:ph type="subTitle" idx="1"/>
          </p:nvPr>
        </p:nvSpPr>
        <p:spPr>
          <a:xfrm>
            <a:off x="1320750" y="263900"/>
            <a:ext cx="65025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a:solidFill>
                  <a:srgbClr val="3C78D8"/>
                </a:solidFill>
              </a:rPr>
              <a:t>The Formal List of Demands</a:t>
            </a:r>
            <a:endParaRPr b="1">
              <a:solidFill>
                <a:srgbClr val="3C78D8"/>
              </a:solidFill>
            </a:endParaRPr>
          </a:p>
          <a:p>
            <a:pPr marL="457200" lvl="0" indent="0" algn="l" rtl="0">
              <a:spcBef>
                <a:spcPts val="0"/>
              </a:spcBef>
              <a:spcAft>
                <a:spcPts val="0"/>
              </a:spcAft>
              <a:buNone/>
            </a:pPr>
            <a:endParaRPr>
              <a:solidFill>
                <a:srgbClr val="CCCCCC"/>
              </a:solidFill>
            </a:endParaRPr>
          </a:p>
        </p:txBody>
      </p:sp>
      <p:pic>
        <p:nvPicPr>
          <p:cNvPr id="162" name="Google Shape;162;p30"/>
          <p:cNvPicPr preferRelativeResize="0"/>
          <p:nvPr/>
        </p:nvPicPr>
        <p:blipFill>
          <a:blip r:embed="rId3">
            <a:alphaModFix/>
          </a:blip>
          <a:stretch>
            <a:fillRect/>
          </a:stretch>
        </p:blipFill>
        <p:spPr>
          <a:xfrm>
            <a:off x="1077252" y="1276225"/>
            <a:ext cx="6989501" cy="2938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66"/>
        <p:cNvGrpSpPr/>
        <p:nvPr/>
      </p:nvGrpSpPr>
      <p:grpSpPr>
        <a:xfrm>
          <a:off x="0" y="0"/>
          <a:ext cx="0" cy="0"/>
          <a:chOff x="0" y="0"/>
          <a:chExt cx="0" cy="0"/>
        </a:xfrm>
      </p:grpSpPr>
      <p:sp>
        <p:nvSpPr>
          <p:cNvPr id="167" name="Google Shape;167;p31"/>
          <p:cNvSpPr txBox="1">
            <a:spLocks noGrp="1"/>
          </p:cNvSpPr>
          <p:nvPr>
            <p:ph type="subTitle" idx="1"/>
          </p:nvPr>
        </p:nvSpPr>
        <p:spPr>
          <a:xfrm>
            <a:off x="311700" y="885325"/>
            <a:ext cx="8520600" cy="792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dk1"/>
                </a:solidFill>
              </a:rPr>
              <a:t>TENSIONS</a:t>
            </a:r>
            <a:endParaRPr sz="3600" b="1">
              <a:solidFill>
                <a:schemeClr val="lt1"/>
              </a:solidFill>
            </a:endParaRPr>
          </a:p>
          <a:p>
            <a:pPr marL="457200" lvl="0" indent="0" algn="l" rtl="0">
              <a:lnSpc>
                <a:spcPct val="115000"/>
              </a:lnSpc>
              <a:spcBef>
                <a:spcPts val="800"/>
              </a:spcBef>
              <a:spcAft>
                <a:spcPts val="0"/>
              </a:spcAft>
              <a:buNone/>
            </a:pPr>
            <a:r>
              <a:rPr lang="en" sz="3000" b="1">
                <a:solidFill>
                  <a:schemeClr val="lt1"/>
                </a:solidFill>
              </a:rPr>
              <a:t>This is an understanding that the violence against black bodies is forever looming over our story spaces; it’s transformative and never innocuous or dormant for African American storytellers.</a:t>
            </a:r>
            <a:endParaRPr sz="3000">
              <a:solidFill>
                <a:schemeClr val="lt1"/>
              </a:solidFill>
            </a:endParaRPr>
          </a:p>
          <a:p>
            <a:pPr marL="457200" lvl="0" indent="0" algn="l" rtl="0">
              <a:lnSpc>
                <a:spcPct val="115000"/>
              </a:lnSpc>
              <a:spcBef>
                <a:spcPts val="1100"/>
              </a:spcBef>
              <a:spcAft>
                <a:spcPts val="0"/>
              </a:spcAft>
              <a:buNone/>
            </a:pPr>
            <a:endParaRPr sz="2500">
              <a:solidFill>
                <a:schemeClr val="lt2"/>
              </a:solidFill>
            </a:endParaRPr>
          </a:p>
          <a:p>
            <a:pPr marL="0" lvl="0" indent="0" algn="l" rtl="0">
              <a:spcBef>
                <a:spcPts val="0"/>
              </a:spcBef>
              <a:spcAft>
                <a:spcPts val="0"/>
              </a:spcAft>
              <a:buNone/>
            </a:pPr>
            <a:endParaRPr sz="2500">
              <a:solidFill>
                <a:schemeClr val="lt2"/>
              </a:solidFill>
            </a:endParaRPr>
          </a:p>
          <a:p>
            <a:pPr marL="0" lvl="0" indent="0" algn="l" rtl="0">
              <a:spcBef>
                <a:spcPts val="0"/>
              </a:spcBef>
              <a:spcAft>
                <a:spcPts val="0"/>
              </a:spcAft>
              <a:buNone/>
            </a:pPr>
            <a:r>
              <a:rPr lang="en" sz="2500">
                <a:solidFill>
                  <a:schemeClr val="lt2"/>
                </a:solidFill>
              </a:rPr>
              <a:t>       </a:t>
            </a:r>
            <a:endParaRPr sz="2500">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71"/>
        <p:cNvGrpSpPr/>
        <p:nvPr/>
      </p:nvGrpSpPr>
      <p:grpSpPr>
        <a:xfrm>
          <a:off x="0" y="0"/>
          <a:ext cx="0" cy="0"/>
          <a:chOff x="0" y="0"/>
          <a:chExt cx="0" cy="0"/>
        </a:xfrm>
      </p:grpSpPr>
      <p:sp>
        <p:nvSpPr>
          <p:cNvPr id="172" name="Google Shape;172;p32"/>
          <p:cNvSpPr txBox="1">
            <a:spLocks noGrp="1"/>
          </p:cNvSpPr>
          <p:nvPr>
            <p:ph type="subTitle" idx="1"/>
          </p:nvPr>
        </p:nvSpPr>
        <p:spPr>
          <a:xfrm>
            <a:off x="311700" y="857675"/>
            <a:ext cx="8520600" cy="792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chemeClr val="dk1"/>
                </a:solidFill>
              </a:rPr>
              <a:t>IDENTIFICATION</a:t>
            </a:r>
            <a:endParaRPr sz="3600" b="1">
              <a:solidFill>
                <a:schemeClr val="lt1"/>
              </a:solidFill>
            </a:endParaRPr>
          </a:p>
          <a:p>
            <a:pPr marL="457200" lvl="0" indent="0" algn="l" rtl="0">
              <a:lnSpc>
                <a:spcPct val="115000"/>
              </a:lnSpc>
              <a:spcBef>
                <a:spcPts val="800"/>
              </a:spcBef>
              <a:spcAft>
                <a:spcPts val="0"/>
              </a:spcAft>
              <a:buNone/>
            </a:pPr>
            <a:r>
              <a:rPr lang="en" sz="3000" b="1">
                <a:solidFill>
                  <a:schemeClr val="lt1"/>
                </a:solidFill>
              </a:rPr>
              <a:t>In this model, identification is fostered by a shared experiential knowledge. An always deepening rapport forms that concretizes membership, a reaffirmed belonging, and a tacit agreement about “the way things are.”</a:t>
            </a:r>
            <a:endParaRPr sz="3000">
              <a:solidFill>
                <a:schemeClr val="lt1"/>
              </a:solidFill>
            </a:endParaRPr>
          </a:p>
          <a:p>
            <a:pPr marL="457200" lvl="0" indent="0" algn="l" rtl="0">
              <a:lnSpc>
                <a:spcPct val="115000"/>
              </a:lnSpc>
              <a:spcBef>
                <a:spcPts val="1100"/>
              </a:spcBef>
              <a:spcAft>
                <a:spcPts val="0"/>
              </a:spcAft>
              <a:buNone/>
            </a:pPr>
            <a:endParaRPr sz="2500">
              <a:solidFill>
                <a:schemeClr val="lt2"/>
              </a:solidFill>
            </a:endParaRPr>
          </a:p>
          <a:p>
            <a:pPr marL="0" lvl="0" indent="0" algn="l" rtl="0">
              <a:spcBef>
                <a:spcPts val="0"/>
              </a:spcBef>
              <a:spcAft>
                <a:spcPts val="0"/>
              </a:spcAft>
              <a:buNone/>
            </a:pPr>
            <a:endParaRPr sz="2500">
              <a:solidFill>
                <a:schemeClr val="lt2"/>
              </a:solidFill>
            </a:endParaRPr>
          </a:p>
          <a:p>
            <a:pPr marL="0" lvl="0" indent="0" algn="l" rtl="0">
              <a:spcBef>
                <a:spcPts val="0"/>
              </a:spcBef>
              <a:spcAft>
                <a:spcPts val="0"/>
              </a:spcAft>
              <a:buNone/>
            </a:pPr>
            <a:r>
              <a:rPr lang="en" sz="2500">
                <a:solidFill>
                  <a:schemeClr val="lt2"/>
                </a:solidFill>
              </a:rPr>
              <a:t>       </a:t>
            </a:r>
            <a:endParaRPr sz="2500">
              <a:solidFill>
                <a:schemeClr val="l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76"/>
        <p:cNvGrpSpPr/>
        <p:nvPr/>
      </p:nvGrpSpPr>
      <p:grpSpPr>
        <a:xfrm>
          <a:off x="0" y="0"/>
          <a:ext cx="0" cy="0"/>
          <a:chOff x="0" y="0"/>
          <a:chExt cx="0" cy="0"/>
        </a:xfrm>
      </p:grpSpPr>
      <p:sp>
        <p:nvSpPr>
          <p:cNvPr id="177" name="Google Shape;177;p33"/>
          <p:cNvSpPr txBox="1">
            <a:spLocks noGrp="1"/>
          </p:cNvSpPr>
          <p:nvPr>
            <p:ph type="subTitle" idx="1"/>
          </p:nvPr>
        </p:nvSpPr>
        <p:spPr>
          <a:xfrm>
            <a:off x="380700" y="-86900"/>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500" b="1">
              <a:solidFill>
                <a:schemeClr val="dk1"/>
              </a:solidFill>
            </a:endParaRPr>
          </a:p>
          <a:p>
            <a:pPr marL="0" lvl="0" indent="0" algn="l" rtl="0">
              <a:spcBef>
                <a:spcPts val="0"/>
              </a:spcBef>
              <a:spcAft>
                <a:spcPts val="0"/>
              </a:spcAft>
              <a:buNone/>
            </a:pPr>
            <a:endParaRPr sz="2500">
              <a:solidFill>
                <a:schemeClr val="lt2"/>
              </a:solidFill>
            </a:endParaRPr>
          </a:p>
          <a:p>
            <a:pPr marL="914400" lvl="0" indent="0" algn="l" rtl="0">
              <a:spcBef>
                <a:spcPts val="0"/>
              </a:spcBef>
              <a:spcAft>
                <a:spcPts val="0"/>
              </a:spcAft>
              <a:buNone/>
            </a:pPr>
            <a:r>
              <a:rPr lang="en" sz="3000">
                <a:solidFill>
                  <a:schemeClr val="lt1"/>
                </a:solidFill>
              </a:rPr>
              <a:t>Toni Morrison: </a:t>
            </a:r>
            <a:r>
              <a:rPr lang="en" sz="3000" i="1">
                <a:solidFill>
                  <a:schemeClr val="lt1"/>
                </a:solidFill>
              </a:rPr>
              <a:t>The Pieces I Am</a:t>
            </a:r>
            <a:r>
              <a:rPr lang="en" sz="3000">
                <a:solidFill>
                  <a:schemeClr val="lt1"/>
                </a:solidFill>
              </a:rPr>
              <a:t> documentary</a:t>
            </a:r>
            <a:endParaRPr sz="3000">
              <a:solidFill>
                <a:schemeClr val="lt1"/>
              </a:solidFill>
            </a:endParaRPr>
          </a:p>
          <a:p>
            <a:pPr marL="914400" lvl="0" indent="0" algn="l" rtl="0">
              <a:spcBef>
                <a:spcPts val="0"/>
              </a:spcBef>
              <a:spcAft>
                <a:spcPts val="0"/>
              </a:spcAft>
              <a:buNone/>
            </a:pPr>
            <a:endParaRPr sz="3000">
              <a:solidFill>
                <a:schemeClr val="lt1"/>
              </a:solidFill>
            </a:endParaRPr>
          </a:p>
          <a:p>
            <a:pPr marL="914400" lvl="0" indent="0" algn="l" rtl="0">
              <a:spcBef>
                <a:spcPts val="0"/>
              </a:spcBef>
              <a:spcAft>
                <a:spcPts val="0"/>
              </a:spcAft>
              <a:buNone/>
            </a:pPr>
            <a:r>
              <a:rPr lang="en" sz="3000">
                <a:solidFill>
                  <a:schemeClr val="lt1"/>
                </a:solidFill>
              </a:rPr>
              <a:t>“I know that you are assuming a white audience because you are explaining things that you don’t have to explain when you are talking to me” </a:t>
            </a:r>
            <a:endParaRPr sz="3000">
              <a:solidFill>
                <a:schemeClr val="lt1"/>
              </a:solidFill>
            </a:endParaRPr>
          </a:p>
          <a:p>
            <a:pPr marL="914400" lvl="0" indent="0" algn="l" rtl="0">
              <a:spcBef>
                <a:spcPts val="0"/>
              </a:spcBef>
              <a:spcAft>
                <a:spcPts val="0"/>
              </a:spcAft>
              <a:buNone/>
            </a:pPr>
            <a:r>
              <a:rPr lang="en" sz="3000">
                <a:solidFill>
                  <a:schemeClr val="lt1"/>
                </a:solidFill>
              </a:rPr>
              <a:t>(Dir. Greenfield-Sanders, 2019, 00:11:38). </a:t>
            </a:r>
            <a:endParaRPr sz="3000">
              <a:solidFill>
                <a:schemeClr val="lt1"/>
              </a:solidFill>
            </a:endParaRPr>
          </a:p>
          <a:p>
            <a:pPr marL="457200" lvl="0" indent="0" algn="l" rtl="0">
              <a:lnSpc>
                <a:spcPct val="115000"/>
              </a:lnSpc>
              <a:spcBef>
                <a:spcPts val="0"/>
              </a:spcBef>
              <a:spcAft>
                <a:spcPts val="0"/>
              </a:spcAft>
              <a:buNone/>
            </a:pPr>
            <a:endParaRPr sz="2500">
              <a:solidFill>
                <a:schemeClr val="lt2"/>
              </a:solidFill>
            </a:endParaRPr>
          </a:p>
          <a:p>
            <a:pPr marL="0" lvl="0" indent="0" algn="l" rtl="0">
              <a:spcBef>
                <a:spcPts val="0"/>
              </a:spcBef>
              <a:spcAft>
                <a:spcPts val="0"/>
              </a:spcAft>
              <a:buNone/>
            </a:pPr>
            <a:endParaRPr sz="2500">
              <a:solidFill>
                <a:schemeClr val="lt2"/>
              </a:solidFill>
            </a:endParaRPr>
          </a:p>
          <a:p>
            <a:pPr marL="0" lvl="0" indent="0" algn="l" rtl="0">
              <a:spcBef>
                <a:spcPts val="0"/>
              </a:spcBef>
              <a:spcAft>
                <a:spcPts val="0"/>
              </a:spcAft>
              <a:buNone/>
            </a:pPr>
            <a:r>
              <a:rPr lang="en" sz="2500">
                <a:solidFill>
                  <a:schemeClr val="lt2"/>
                </a:solidFill>
              </a:rPr>
              <a:t>       </a:t>
            </a:r>
            <a:endParaRPr sz="2500">
              <a:solidFill>
                <a:schemeClr val="lt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442800" y="371450"/>
            <a:ext cx="8520600" cy="8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a:t>ORDER OF THE PRESENTATION</a:t>
            </a:r>
            <a:endParaRPr sz="2800" b="1"/>
          </a:p>
        </p:txBody>
      </p:sp>
      <p:sp>
        <p:nvSpPr>
          <p:cNvPr id="183" name="Google Shape;183;p34"/>
          <p:cNvSpPr txBox="1">
            <a:spLocks noGrp="1"/>
          </p:cNvSpPr>
          <p:nvPr>
            <p:ph type="subTitle" idx="1"/>
          </p:nvPr>
        </p:nvSpPr>
        <p:spPr>
          <a:xfrm>
            <a:off x="628800" y="1212950"/>
            <a:ext cx="7886400" cy="15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500" b="1">
                <a:solidFill>
                  <a:schemeClr val="dk1"/>
                </a:solidFill>
              </a:rPr>
              <a:t> </a:t>
            </a:r>
            <a:endParaRPr sz="2500">
              <a:solidFill>
                <a:schemeClr val="dk1"/>
              </a:solidFill>
            </a:endParaRPr>
          </a:p>
          <a:p>
            <a:pPr marL="457200" lvl="0" indent="-381000" algn="l" rtl="0">
              <a:spcBef>
                <a:spcPts val="0"/>
              </a:spcBef>
              <a:spcAft>
                <a:spcPts val="0"/>
              </a:spcAft>
              <a:buClr>
                <a:schemeClr val="lt1"/>
              </a:buClr>
              <a:buSzPts val="2400"/>
              <a:buChar char="●"/>
            </a:pPr>
            <a:r>
              <a:rPr lang="en" sz="2400">
                <a:solidFill>
                  <a:schemeClr val="lt1"/>
                </a:solidFill>
              </a:rPr>
              <a:t>What is Story Culture Live? </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StoryTime: Podcast Excerpt</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“Porch Treasure” Framework</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Activity 1: Story Spaces</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Activity 2: Porch Treasure</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Thank you and Invitation </a:t>
            </a:r>
            <a:endParaRPr sz="2400">
              <a:solidFill>
                <a:schemeClr val="lt1"/>
              </a:solidFill>
            </a:endParaRPr>
          </a:p>
          <a:p>
            <a:pPr marL="0" lvl="0" indent="0" algn="l" rtl="0">
              <a:spcBef>
                <a:spcPts val="0"/>
              </a:spcBef>
              <a:spcAft>
                <a:spcPts val="0"/>
              </a:spcAft>
              <a:buNone/>
            </a:pPr>
            <a:endParaRPr sz="2500">
              <a:solidFill>
                <a:schemeClr val="dk1"/>
              </a:solidFill>
            </a:endParaRPr>
          </a:p>
          <a:p>
            <a:pPr marL="0" lvl="0" indent="0" algn="l" rtl="0">
              <a:spcBef>
                <a:spcPts val="0"/>
              </a:spcBef>
              <a:spcAft>
                <a:spcPts val="0"/>
              </a:spcAft>
              <a:buNone/>
            </a:pPr>
            <a:endParaRPr sz="2500">
              <a:solidFill>
                <a:schemeClr val="dk1"/>
              </a:solidFill>
            </a:endParaRPr>
          </a:p>
          <a:p>
            <a:pPr marL="457200" lvl="0" indent="0" algn="l" rtl="0">
              <a:lnSpc>
                <a:spcPct val="115000"/>
              </a:lnSpc>
              <a:spcBef>
                <a:spcPts val="0"/>
              </a:spcBef>
              <a:spcAft>
                <a:spcPts val="0"/>
              </a:spcAft>
              <a:buNone/>
            </a:pPr>
            <a:endParaRPr sz="2500">
              <a:solidFill>
                <a:srgbClr val="F3F3F3"/>
              </a:solidFill>
            </a:endParaRPr>
          </a:p>
          <a:p>
            <a:pPr marL="457200" lvl="0" indent="0" algn="l" rtl="0">
              <a:lnSpc>
                <a:spcPct val="115000"/>
              </a:lnSpc>
              <a:spcBef>
                <a:spcPts val="0"/>
              </a:spcBef>
              <a:spcAft>
                <a:spcPts val="0"/>
              </a:spcAft>
              <a:buNone/>
            </a:pPr>
            <a:endParaRPr sz="2500">
              <a:solidFill>
                <a:srgbClr val="F3F3F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7"/>
        <p:cNvGrpSpPr/>
        <p:nvPr/>
      </p:nvGrpSpPr>
      <p:grpSpPr>
        <a:xfrm>
          <a:off x="0" y="0"/>
          <a:ext cx="0" cy="0"/>
          <a:chOff x="0" y="0"/>
          <a:chExt cx="0" cy="0"/>
        </a:xfrm>
      </p:grpSpPr>
      <p:sp>
        <p:nvSpPr>
          <p:cNvPr id="188" name="Google Shape;188;p35"/>
          <p:cNvSpPr txBox="1">
            <a:spLocks noGrp="1"/>
          </p:cNvSpPr>
          <p:nvPr>
            <p:ph type="subTitle" idx="1"/>
          </p:nvPr>
        </p:nvSpPr>
        <p:spPr>
          <a:xfrm>
            <a:off x="1320750" y="263900"/>
            <a:ext cx="65025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b="1">
                <a:solidFill>
                  <a:srgbClr val="3C78D8"/>
                </a:solidFill>
              </a:rPr>
              <a:t>“Porch Treasure” Framework</a:t>
            </a:r>
            <a:endParaRPr b="1">
              <a:solidFill>
                <a:srgbClr val="3C78D8"/>
              </a:solidFill>
            </a:endParaRPr>
          </a:p>
          <a:p>
            <a:pPr marL="457200" lvl="0" indent="0" algn="l" rtl="0">
              <a:spcBef>
                <a:spcPts val="0"/>
              </a:spcBef>
              <a:spcAft>
                <a:spcPts val="0"/>
              </a:spcAft>
              <a:buNone/>
            </a:pPr>
            <a:endParaRPr>
              <a:solidFill>
                <a:srgbClr val="CCCCCC"/>
              </a:solidFill>
            </a:endParaRPr>
          </a:p>
        </p:txBody>
      </p:sp>
      <p:sp>
        <p:nvSpPr>
          <p:cNvPr id="189" name="Google Shape;189;p35"/>
          <p:cNvSpPr/>
          <p:nvPr/>
        </p:nvSpPr>
        <p:spPr>
          <a:xfrm>
            <a:off x="1990692" y="1056500"/>
            <a:ext cx="5269200" cy="693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p:nvPr/>
        </p:nvSpPr>
        <p:spPr>
          <a:xfrm>
            <a:off x="1880825" y="1891292"/>
            <a:ext cx="5489100" cy="778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5"/>
          <p:cNvSpPr/>
          <p:nvPr/>
        </p:nvSpPr>
        <p:spPr>
          <a:xfrm>
            <a:off x="1990692" y="2811028"/>
            <a:ext cx="5269200" cy="693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p:nvPr/>
        </p:nvSpPr>
        <p:spPr>
          <a:xfrm>
            <a:off x="1880825" y="3645820"/>
            <a:ext cx="5489100" cy="778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5"/>
          <p:cNvSpPr txBox="1"/>
          <p:nvPr/>
        </p:nvSpPr>
        <p:spPr>
          <a:xfrm>
            <a:off x="3877550" y="1156975"/>
            <a:ext cx="14955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#1 Agency</a:t>
            </a:r>
            <a:endParaRPr sz="2000" b="1"/>
          </a:p>
        </p:txBody>
      </p:sp>
      <p:sp>
        <p:nvSpPr>
          <p:cNvPr id="194" name="Google Shape;194;p35"/>
          <p:cNvSpPr txBox="1"/>
          <p:nvPr/>
        </p:nvSpPr>
        <p:spPr>
          <a:xfrm>
            <a:off x="3824250" y="2034113"/>
            <a:ext cx="14955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#2 Kinship</a:t>
            </a:r>
            <a:endParaRPr sz="2000" b="1"/>
          </a:p>
        </p:txBody>
      </p:sp>
      <p:sp>
        <p:nvSpPr>
          <p:cNvPr id="195" name="Google Shape;195;p35"/>
          <p:cNvSpPr txBox="1"/>
          <p:nvPr/>
        </p:nvSpPr>
        <p:spPr>
          <a:xfrm>
            <a:off x="3723600" y="2911513"/>
            <a:ext cx="16968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#3 Tensions</a:t>
            </a:r>
            <a:endParaRPr sz="2000" b="1"/>
          </a:p>
        </p:txBody>
      </p:sp>
      <p:sp>
        <p:nvSpPr>
          <p:cNvPr id="196" name="Google Shape;196;p35"/>
          <p:cNvSpPr txBox="1"/>
          <p:nvPr/>
        </p:nvSpPr>
        <p:spPr>
          <a:xfrm>
            <a:off x="3429875" y="3797950"/>
            <a:ext cx="2391000" cy="4926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#4 Identification</a:t>
            </a:r>
            <a:endParaRPr sz="20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0"/>
        <p:cNvGrpSpPr/>
        <p:nvPr/>
      </p:nvGrpSpPr>
      <p:grpSpPr>
        <a:xfrm>
          <a:off x="0" y="0"/>
          <a:ext cx="0" cy="0"/>
          <a:chOff x="0" y="0"/>
          <a:chExt cx="0" cy="0"/>
        </a:xfrm>
      </p:grpSpPr>
      <p:sp>
        <p:nvSpPr>
          <p:cNvPr id="201" name="Google Shape;201;p36"/>
          <p:cNvSpPr txBox="1">
            <a:spLocks noGrp="1"/>
          </p:cNvSpPr>
          <p:nvPr>
            <p:ph type="subTitle" idx="1"/>
          </p:nvPr>
        </p:nvSpPr>
        <p:spPr>
          <a:xfrm>
            <a:off x="1320750" y="1779150"/>
            <a:ext cx="65025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800" b="1">
                <a:solidFill>
                  <a:schemeClr val="lt1"/>
                </a:solidFill>
              </a:rPr>
              <a:t>Activity #1:</a:t>
            </a:r>
            <a:endParaRPr sz="4800" b="1">
              <a:solidFill>
                <a:schemeClr val="lt1"/>
              </a:solidFill>
            </a:endParaRPr>
          </a:p>
          <a:p>
            <a:pPr marL="457200" lvl="0" indent="0" algn="ctr" rtl="0">
              <a:spcBef>
                <a:spcPts val="0"/>
              </a:spcBef>
              <a:spcAft>
                <a:spcPts val="0"/>
              </a:spcAft>
              <a:buNone/>
            </a:pPr>
            <a:r>
              <a:rPr lang="en" sz="4800" b="1">
                <a:solidFill>
                  <a:srgbClr val="3C78D8"/>
                </a:solidFill>
              </a:rPr>
              <a:t>STORY SPACES</a:t>
            </a:r>
            <a:endParaRPr sz="4800" b="1">
              <a:solidFill>
                <a:srgbClr val="3C78D8"/>
              </a:solidFill>
            </a:endParaRPr>
          </a:p>
          <a:p>
            <a:pPr marL="457200" lvl="0" indent="0" algn="l" rtl="0">
              <a:spcBef>
                <a:spcPts val="0"/>
              </a:spcBef>
              <a:spcAft>
                <a:spcPts val="0"/>
              </a:spcAft>
              <a:buNone/>
            </a:pPr>
            <a:endParaRPr sz="4800">
              <a:solidFill>
                <a:srgbClr val="CCCCC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5"/>
        <p:cNvGrpSpPr/>
        <p:nvPr/>
      </p:nvGrpSpPr>
      <p:grpSpPr>
        <a:xfrm>
          <a:off x="0" y="0"/>
          <a:ext cx="0" cy="0"/>
          <a:chOff x="0" y="0"/>
          <a:chExt cx="0" cy="0"/>
        </a:xfrm>
      </p:grpSpPr>
      <p:sp>
        <p:nvSpPr>
          <p:cNvPr id="206" name="Google Shape;206;p37"/>
          <p:cNvSpPr txBox="1">
            <a:spLocks noGrp="1"/>
          </p:cNvSpPr>
          <p:nvPr>
            <p:ph type="subTitle" idx="1"/>
          </p:nvPr>
        </p:nvSpPr>
        <p:spPr>
          <a:xfrm>
            <a:off x="1320750" y="1779150"/>
            <a:ext cx="6502500" cy="7926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4800" b="1">
                <a:solidFill>
                  <a:schemeClr val="lt1"/>
                </a:solidFill>
              </a:rPr>
              <a:t>Activity #2:</a:t>
            </a:r>
            <a:endParaRPr sz="4800" b="1">
              <a:solidFill>
                <a:schemeClr val="lt1"/>
              </a:solidFill>
            </a:endParaRPr>
          </a:p>
          <a:p>
            <a:pPr marL="457200" lvl="0" indent="0" algn="ctr" rtl="0">
              <a:spcBef>
                <a:spcPts val="0"/>
              </a:spcBef>
              <a:spcAft>
                <a:spcPts val="0"/>
              </a:spcAft>
              <a:buNone/>
            </a:pPr>
            <a:r>
              <a:rPr lang="en" sz="4800" b="1">
                <a:solidFill>
                  <a:srgbClr val="3C78D8"/>
                </a:solidFill>
              </a:rPr>
              <a:t>PORCH TREASURE</a:t>
            </a:r>
            <a:endParaRPr sz="4800" b="1">
              <a:solidFill>
                <a:srgbClr val="3C78D8"/>
              </a:solidFill>
            </a:endParaRPr>
          </a:p>
          <a:p>
            <a:pPr marL="457200" lvl="0" indent="0" algn="l" rtl="0">
              <a:spcBef>
                <a:spcPts val="0"/>
              </a:spcBef>
              <a:spcAft>
                <a:spcPts val="0"/>
              </a:spcAft>
              <a:buNone/>
            </a:pPr>
            <a:endParaRPr sz="4800">
              <a:solidFill>
                <a:srgbClr val="CCCC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27"/>
          <p:cNvSpPr/>
          <p:nvPr/>
        </p:nvSpPr>
        <p:spPr>
          <a:xfrm>
            <a:off x="0" y="0"/>
            <a:ext cx="9141714"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07" name="Google Shape;207;p27"/>
          <p:cNvSpPr/>
          <p:nvPr/>
        </p:nvSpPr>
        <p:spPr>
          <a:xfrm>
            <a:off x="1" y="0"/>
            <a:ext cx="3765665" cy="4868704"/>
          </a:xfrm>
          <a:prstGeom prst="rect">
            <a:avLst/>
          </a:prstGeom>
          <a:solidFill>
            <a:srgbClr val="F2F2F2"/>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08" name="Google Shape;208;p27"/>
          <p:cNvSpPr txBox="1">
            <a:spLocks noGrp="1"/>
          </p:cNvSpPr>
          <p:nvPr>
            <p:ph type="title"/>
          </p:nvPr>
        </p:nvSpPr>
        <p:spPr>
          <a:xfrm>
            <a:off x="445770" y="906815"/>
            <a:ext cx="2907636" cy="3048694"/>
          </a:xfrm>
          <a:prstGeom prst="rect">
            <a:avLst/>
          </a:prstGeom>
          <a:noFill/>
          <a:ln>
            <a:noFill/>
          </a:ln>
        </p:spPr>
        <p:txBody>
          <a:bodyPr spcFirstLastPara="1" wrap="square" lIns="68569" tIns="34275" rIns="68569" bIns="34275" anchor="ctr" anchorCtr="0">
            <a:normAutofit/>
          </a:bodyPr>
          <a:lstStyle/>
          <a:p>
            <a:pPr>
              <a:buClr>
                <a:srgbClr val="495F70"/>
              </a:buClr>
              <a:buSzPts val="4500"/>
            </a:pPr>
            <a:r>
              <a:rPr lang="en-US" sz="3375" b="1">
                <a:solidFill>
                  <a:srgbClr val="495F70"/>
                </a:solidFill>
                <a:latin typeface="Arial"/>
                <a:ea typeface="Arial"/>
                <a:cs typeface="Arial"/>
                <a:sym typeface="Arial"/>
              </a:rPr>
              <a:t>Participation Guidelines</a:t>
            </a:r>
            <a:endParaRPr/>
          </a:p>
        </p:txBody>
      </p:sp>
      <p:grpSp>
        <p:nvGrpSpPr>
          <p:cNvPr id="209" name="Google Shape;209;p27"/>
          <p:cNvGrpSpPr/>
          <p:nvPr/>
        </p:nvGrpSpPr>
        <p:grpSpPr>
          <a:xfrm>
            <a:off x="445770" y="54865"/>
            <a:ext cx="884225" cy="174722"/>
            <a:chOff x="594360" y="73152"/>
            <a:chExt cx="1178966" cy="232963"/>
          </a:xfrm>
        </p:grpSpPr>
        <p:sp>
          <p:nvSpPr>
            <p:cNvPr id="210" name="Google Shape;210;p27"/>
            <p:cNvSpPr/>
            <p:nvPr/>
          </p:nvSpPr>
          <p:spPr>
            <a:xfrm>
              <a:off x="1094181"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1" name="Google Shape;211;p27"/>
            <p:cNvSpPr/>
            <p:nvPr/>
          </p:nvSpPr>
          <p:spPr>
            <a:xfrm>
              <a:off x="1094181"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2" name="Google Shape;212;p27"/>
            <p:cNvSpPr/>
            <p:nvPr/>
          </p:nvSpPr>
          <p:spPr>
            <a:xfrm>
              <a:off x="969226"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3" name="Google Shape;213;p27"/>
            <p:cNvSpPr/>
            <p:nvPr/>
          </p:nvSpPr>
          <p:spPr>
            <a:xfrm>
              <a:off x="969226"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4" name="Google Shape;214;p27"/>
            <p:cNvSpPr/>
            <p:nvPr/>
          </p:nvSpPr>
          <p:spPr>
            <a:xfrm>
              <a:off x="844271"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5" name="Google Shape;215;p27"/>
            <p:cNvSpPr/>
            <p:nvPr/>
          </p:nvSpPr>
          <p:spPr>
            <a:xfrm>
              <a:off x="844271"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6" name="Google Shape;216;p27"/>
            <p:cNvSpPr/>
            <p:nvPr/>
          </p:nvSpPr>
          <p:spPr>
            <a:xfrm>
              <a:off x="719315"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7" name="Google Shape;217;p27"/>
            <p:cNvSpPr/>
            <p:nvPr/>
          </p:nvSpPr>
          <p:spPr>
            <a:xfrm>
              <a:off x="719315"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8" name="Google Shape;218;p27"/>
            <p:cNvSpPr/>
            <p:nvPr/>
          </p:nvSpPr>
          <p:spPr>
            <a:xfrm>
              <a:off x="594360"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19" name="Google Shape;219;p27"/>
            <p:cNvSpPr/>
            <p:nvPr/>
          </p:nvSpPr>
          <p:spPr>
            <a:xfrm>
              <a:off x="594360"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0" name="Google Shape;220;p27"/>
            <p:cNvSpPr/>
            <p:nvPr/>
          </p:nvSpPr>
          <p:spPr>
            <a:xfrm>
              <a:off x="1718958"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1" name="Google Shape;221;p27"/>
            <p:cNvSpPr/>
            <p:nvPr/>
          </p:nvSpPr>
          <p:spPr>
            <a:xfrm>
              <a:off x="1718958"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2" name="Google Shape;222;p27"/>
            <p:cNvSpPr/>
            <p:nvPr/>
          </p:nvSpPr>
          <p:spPr>
            <a:xfrm>
              <a:off x="1594003"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3" name="Google Shape;223;p27"/>
            <p:cNvSpPr/>
            <p:nvPr/>
          </p:nvSpPr>
          <p:spPr>
            <a:xfrm>
              <a:off x="1594003"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4" name="Google Shape;224;p27"/>
            <p:cNvSpPr/>
            <p:nvPr/>
          </p:nvSpPr>
          <p:spPr>
            <a:xfrm>
              <a:off x="1469048"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5" name="Google Shape;225;p27"/>
            <p:cNvSpPr/>
            <p:nvPr/>
          </p:nvSpPr>
          <p:spPr>
            <a:xfrm>
              <a:off x="1469048"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6" name="Google Shape;226;p27"/>
            <p:cNvSpPr/>
            <p:nvPr/>
          </p:nvSpPr>
          <p:spPr>
            <a:xfrm>
              <a:off x="1344092"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7" name="Google Shape;227;p27"/>
            <p:cNvSpPr/>
            <p:nvPr/>
          </p:nvSpPr>
          <p:spPr>
            <a:xfrm>
              <a:off x="1344092"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8" name="Google Shape;228;p27"/>
            <p:cNvSpPr/>
            <p:nvPr/>
          </p:nvSpPr>
          <p:spPr>
            <a:xfrm>
              <a:off x="1219137"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29" name="Google Shape;229;p27"/>
            <p:cNvSpPr/>
            <p:nvPr/>
          </p:nvSpPr>
          <p:spPr>
            <a:xfrm>
              <a:off x="1219137"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grpSp>
      <p:sp>
        <p:nvSpPr>
          <p:cNvPr id="230" name="Google Shape;230;p27"/>
          <p:cNvSpPr/>
          <p:nvPr/>
        </p:nvSpPr>
        <p:spPr>
          <a:xfrm>
            <a:off x="0" y="4876038"/>
            <a:ext cx="9144000" cy="267462"/>
          </a:xfrm>
          <a:prstGeom prst="rect">
            <a:avLst/>
          </a:prstGeom>
          <a:solidFill>
            <a:srgbClr val="262626"/>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grpSp>
        <p:nvGrpSpPr>
          <p:cNvPr id="231" name="Google Shape;231;p27"/>
          <p:cNvGrpSpPr/>
          <p:nvPr/>
        </p:nvGrpSpPr>
        <p:grpSpPr>
          <a:xfrm>
            <a:off x="4210813" y="320612"/>
            <a:ext cx="4588001" cy="4268987"/>
            <a:chOff x="0" y="2364"/>
            <a:chExt cx="6117335" cy="5691983"/>
          </a:xfrm>
        </p:grpSpPr>
        <p:sp>
          <p:nvSpPr>
            <p:cNvPr id="232" name="Google Shape;232;p27"/>
            <p:cNvSpPr/>
            <p:nvPr/>
          </p:nvSpPr>
          <p:spPr>
            <a:xfrm>
              <a:off x="0" y="2364"/>
              <a:ext cx="6117335" cy="1198312"/>
            </a:xfrm>
            <a:prstGeom prst="roundRect">
              <a:avLst>
                <a:gd name="adj" fmla="val 10000"/>
              </a:avLst>
            </a:prstGeom>
            <a:solidFill>
              <a:srgbClr val="F2F2F2"/>
            </a:solidFill>
            <a:ln>
              <a:noFill/>
            </a:ln>
          </p:spPr>
          <p:txBody>
            <a:bodyPr spcFirstLastPara="1" wrap="square" lIns="68569" tIns="68569" rIns="68569" bIns="68569" anchor="ctr" anchorCtr="0">
              <a:noAutofit/>
            </a:bodyPr>
            <a:lstStyle/>
            <a:p>
              <a:pPr defTabSz="685800"/>
              <a:endParaRPr sz="1050"/>
            </a:p>
          </p:txBody>
        </p:sp>
        <p:sp>
          <p:nvSpPr>
            <p:cNvPr id="233" name="Google Shape;233;p27"/>
            <p:cNvSpPr/>
            <p:nvPr/>
          </p:nvSpPr>
          <p:spPr>
            <a:xfrm>
              <a:off x="362489" y="271984"/>
              <a:ext cx="659071" cy="659071"/>
            </a:xfrm>
            <a:prstGeom prst="rect">
              <a:avLst/>
            </a:prstGeom>
            <a:blipFill rotWithShape="1">
              <a:blip r:embed="rId3">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234" name="Google Shape;234;p27"/>
            <p:cNvSpPr/>
            <p:nvPr/>
          </p:nvSpPr>
          <p:spPr>
            <a:xfrm>
              <a:off x="1384050" y="2364"/>
              <a:ext cx="4733285" cy="1198312"/>
            </a:xfrm>
            <a:prstGeom prst="rect">
              <a:avLst/>
            </a:prstGeom>
            <a:noFill/>
            <a:ln>
              <a:noFill/>
            </a:ln>
          </p:spPr>
          <p:txBody>
            <a:bodyPr spcFirstLastPara="1" wrap="square" lIns="68569" tIns="68569" rIns="68569" bIns="68569" anchor="ctr" anchorCtr="0">
              <a:noAutofit/>
            </a:bodyPr>
            <a:lstStyle/>
            <a:p>
              <a:pPr defTabSz="685800"/>
              <a:endParaRPr sz="1050"/>
            </a:p>
          </p:txBody>
        </p:sp>
        <p:sp>
          <p:nvSpPr>
            <p:cNvPr id="235" name="Google Shape;235;p27"/>
            <p:cNvSpPr txBox="1"/>
            <p:nvPr/>
          </p:nvSpPr>
          <p:spPr>
            <a:xfrm>
              <a:off x="1384050" y="2364"/>
              <a:ext cx="4733285" cy="1198312"/>
            </a:xfrm>
            <a:prstGeom prst="rect">
              <a:avLst/>
            </a:prstGeom>
            <a:noFill/>
            <a:ln>
              <a:noFill/>
            </a:ln>
          </p:spPr>
          <p:txBody>
            <a:bodyPr spcFirstLastPara="1" wrap="square" lIns="95100" tIns="95100" rIns="95100" bIns="95100" anchor="ctr" anchorCtr="0">
              <a:noAutofit/>
            </a:bodyPr>
            <a:lstStyle/>
            <a:p>
              <a:pPr defTabSz="685800">
                <a:buSzPts val="2600"/>
              </a:pPr>
              <a:r>
                <a:rPr lang="en-US" sz="1950"/>
                <a:t>Note that we are recording</a:t>
              </a:r>
              <a:endParaRPr sz="1050"/>
            </a:p>
          </p:txBody>
        </p:sp>
        <p:sp>
          <p:nvSpPr>
            <p:cNvPr id="236" name="Google Shape;236;p27"/>
            <p:cNvSpPr/>
            <p:nvPr/>
          </p:nvSpPr>
          <p:spPr>
            <a:xfrm>
              <a:off x="0" y="1500254"/>
              <a:ext cx="6117335" cy="1198312"/>
            </a:xfrm>
            <a:prstGeom prst="roundRect">
              <a:avLst>
                <a:gd name="adj" fmla="val 10000"/>
              </a:avLst>
            </a:prstGeom>
            <a:solidFill>
              <a:srgbClr val="F2F2F2"/>
            </a:solidFill>
            <a:ln>
              <a:noFill/>
            </a:ln>
          </p:spPr>
          <p:txBody>
            <a:bodyPr spcFirstLastPara="1" wrap="square" lIns="68569" tIns="68569" rIns="68569" bIns="68569" anchor="ctr" anchorCtr="0">
              <a:noAutofit/>
            </a:bodyPr>
            <a:lstStyle/>
            <a:p>
              <a:pPr defTabSz="685800"/>
              <a:endParaRPr sz="1050"/>
            </a:p>
          </p:txBody>
        </p:sp>
        <p:sp>
          <p:nvSpPr>
            <p:cNvPr id="237" name="Google Shape;237;p27"/>
            <p:cNvSpPr/>
            <p:nvPr/>
          </p:nvSpPr>
          <p:spPr>
            <a:xfrm>
              <a:off x="362489" y="1769874"/>
              <a:ext cx="659071" cy="659071"/>
            </a:xfrm>
            <a:prstGeom prst="rect">
              <a:avLst/>
            </a:prstGeom>
            <a:blipFill rotWithShape="1">
              <a:blip r:embed="rId4">
                <a:alphaModFix/>
              </a:blip>
              <a:stretch>
                <a:fillRect/>
              </a:stretch>
            </a:blipFill>
            <a:ln w="12700" cap="flat" cmpd="sng">
              <a:solidFill>
                <a:schemeClr val="lt1">
                  <a:alpha val="0"/>
                </a:schemeClr>
              </a:solidFill>
              <a:prstDash val="solid"/>
              <a:miter lim="800000"/>
              <a:headEnd type="none" w="sm" len="sm"/>
              <a:tailEnd type="none" w="sm" len="sm"/>
            </a:ln>
          </p:spPr>
          <p:txBody>
            <a:bodyPr spcFirstLastPara="1" wrap="square" lIns="68569" tIns="68569" rIns="68569" bIns="68569" anchor="ctr" anchorCtr="0">
              <a:noAutofit/>
            </a:bodyPr>
            <a:lstStyle/>
            <a:p>
              <a:pPr defTabSz="685800"/>
              <a:endParaRPr sz="1050"/>
            </a:p>
          </p:txBody>
        </p:sp>
        <p:sp>
          <p:nvSpPr>
            <p:cNvPr id="238" name="Google Shape;238;p27"/>
            <p:cNvSpPr/>
            <p:nvPr/>
          </p:nvSpPr>
          <p:spPr>
            <a:xfrm>
              <a:off x="1384050" y="1500254"/>
              <a:ext cx="4733285" cy="1198312"/>
            </a:xfrm>
            <a:prstGeom prst="rect">
              <a:avLst/>
            </a:prstGeom>
            <a:noFill/>
            <a:ln>
              <a:noFill/>
            </a:ln>
          </p:spPr>
          <p:txBody>
            <a:bodyPr spcFirstLastPara="1" wrap="square" lIns="68569" tIns="68569" rIns="68569" bIns="68569" anchor="ctr" anchorCtr="0">
              <a:noAutofit/>
            </a:bodyPr>
            <a:lstStyle/>
            <a:p>
              <a:pPr defTabSz="685800"/>
              <a:endParaRPr sz="1050"/>
            </a:p>
          </p:txBody>
        </p:sp>
        <p:sp>
          <p:nvSpPr>
            <p:cNvPr id="239" name="Google Shape;239;p27"/>
            <p:cNvSpPr txBox="1"/>
            <p:nvPr/>
          </p:nvSpPr>
          <p:spPr>
            <a:xfrm>
              <a:off x="1384050" y="1500254"/>
              <a:ext cx="4733285" cy="1198312"/>
            </a:xfrm>
            <a:prstGeom prst="rect">
              <a:avLst/>
            </a:prstGeom>
            <a:noFill/>
            <a:ln>
              <a:noFill/>
            </a:ln>
          </p:spPr>
          <p:txBody>
            <a:bodyPr spcFirstLastPara="1" wrap="square" lIns="95100" tIns="95100" rIns="95100" bIns="95100" anchor="ctr" anchorCtr="0">
              <a:noAutofit/>
            </a:bodyPr>
            <a:lstStyle/>
            <a:p>
              <a:pPr defTabSz="685800">
                <a:buSzPts val="2600"/>
              </a:pPr>
              <a:r>
                <a:rPr lang="en-US" sz="1950"/>
                <a:t>Chat us if you cannot see the sign language interpreter</a:t>
              </a:r>
              <a:endParaRPr sz="1050"/>
            </a:p>
          </p:txBody>
        </p:sp>
        <p:sp>
          <p:nvSpPr>
            <p:cNvPr id="240" name="Google Shape;240;p27"/>
            <p:cNvSpPr/>
            <p:nvPr/>
          </p:nvSpPr>
          <p:spPr>
            <a:xfrm>
              <a:off x="0" y="3019762"/>
              <a:ext cx="6117335" cy="1198312"/>
            </a:xfrm>
            <a:prstGeom prst="roundRect">
              <a:avLst>
                <a:gd name="adj" fmla="val 10000"/>
              </a:avLst>
            </a:prstGeom>
            <a:solidFill>
              <a:srgbClr val="F2F2F2"/>
            </a:solidFill>
            <a:ln>
              <a:noFill/>
            </a:ln>
          </p:spPr>
          <p:txBody>
            <a:bodyPr spcFirstLastPara="1" wrap="square" lIns="68569" tIns="68569" rIns="68569" bIns="68569" anchor="ctr" anchorCtr="0">
              <a:noAutofit/>
            </a:bodyPr>
            <a:lstStyle/>
            <a:p>
              <a:pPr defTabSz="685800"/>
              <a:endParaRPr sz="1050"/>
            </a:p>
          </p:txBody>
        </p:sp>
        <p:sp>
          <p:nvSpPr>
            <p:cNvPr id="241" name="Google Shape;241;p27"/>
            <p:cNvSpPr/>
            <p:nvPr/>
          </p:nvSpPr>
          <p:spPr>
            <a:xfrm>
              <a:off x="362489" y="3267765"/>
              <a:ext cx="659071" cy="659071"/>
            </a:xfrm>
            <a:prstGeom prst="rect">
              <a:avLst/>
            </a:prstGeom>
            <a:blipFill rotWithShape="1">
              <a:blip r:embed="rId5">
                <a:alphaModFix/>
              </a:blip>
              <a:stretch>
                <a:fillRect/>
              </a:stretch>
            </a:blipFill>
            <a:ln>
              <a:noFill/>
            </a:ln>
          </p:spPr>
          <p:txBody>
            <a:bodyPr spcFirstLastPara="1" wrap="square" lIns="68569" tIns="68569" rIns="68569" bIns="68569" anchor="ctr" anchorCtr="0">
              <a:noAutofit/>
            </a:bodyPr>
            <a:lstStyle/>
            <a:p>
              <a:pPr defTabSz="685800"/>
              <a:endParaRPr sz="1050"/>
            </a:p>
          </p:txBody>
        </p:sp>
        <p:sp>
          <p:nvSpPr>
            <p:cNvPr id="242" name="Google Shape;242;p27"/>
            <p:cNvSpPr/>
            <p:nvPr/>
          </p:nvSpPr>
          <p:spPr>
            <a:xfrm>
              <a:off x="1384050" y="2998145"/>
              <a:ext cx="4733285" cy="1198312"/>
            </a:xfrm>
            <a:prstGeom prst="rect">
              <a:avLst/>
            </a:prstGeom>
            <a:noFill/>
            <a:ln>
              <a:noFill/>
            </a:ln>
          </p:spPr>
          <p:txBody>
            <a:bodyPr spcFirstLastPara="1" wrap="square" lIns="68569" tIns="68569" rIns="68569" bIns="68569" anchor="ctr" anchorCtr="0">
              <a:noAutofit/>
            </a:bodyPr>
            <a:lstStyle/>
            <a:p>
              <a:pPr defTabSz="685800"/>
              <a:endParaRPr sz="1050"/>
            </a:p>
          </p:txBody>
        </p:sp>
        <p:sp>
          <p:nvSpPr>
            <p:cNvPr id="243" name="Google Shape;243;p27"/>
            <p:cNvSpPr txBox="1"/>
            <p:nvPr/>
          </p:nvSpPr>
          <p:spPr>
            <a:xfrm>
              <a:off x="1384050" y="2998145"/>
              <a:ext cx="4733285" cy="1198312"/>
            </a:xfrm>
            <a:prstGeom prst="rect">
              <a:avLst/>
            </a:prstGeom>
            <a:noFill/>
            <a:ln>
              <a:noFill/>
            </a:ln>
          </p:spPr>
          <p:txBody>
            <a:bodyPr spcFirstLastPara="1" wrap="square" lIns="95100" tIns="95100" rIns="95100" bIns="95100" anchor="ctr" anchorCtr="0">
              <a:noAutofit/>
            </a:bodyPr>
            <a:lstStyle/>
            <a:p>
              <a:pPr defTabSz="685800">
                <a:buSzPts val="2600"/>
              </a:pPr>
              <a:r>
                <a:rPr lang="en-US" sz="1950"/>
                <a:t>Keep audio off until Q&amp;A</a:t>
              </a:r>
              <a:endParaRPr sz="1950">
                <a:highlight>
                  <a:srgbClr val="FFFF00"/>
                </a:highlight>
              </a:endParaRPr>
            </a:p>
          </p:txBody>
        </p:sp>
        <p:sp>
          <p:nvSpPr>
            <p:cNvPr id="244" name="Google Shape;244;p27"/>
            <p:cNvSpPr/>
            <p:nvPr/>
          </p:nvSpPr>
          <p:spPr>
            <a:xfrm>
              <a:off x="0" y="4496035"/>
              <a:ext cx="6117335" cy="1198312"/>
            </a:xfrm>
            <a:prstGeom prst="roundRect">
              <a:avLst>
                <a:gd name="adj" fmla="val 10000"/>
              </a:avLst>
            </a:prstGeom>
            <a:solidFill>
              <a:srgbClr val="F2F2F2"/>
            </a:solidFill>
            <a:ln>
              <a:noFill/>
            </a:ln>
          </p:spPr>
          <p:txBody>
            <a:bodyPr spcFirstLastPara="1" wrap="square" lIns="68569" tIns="68569" rIns="68569" bIns="68569" anchor="ctr" anchorCtr="0">
              <a:noAutofit/>
            </a:bodyPr>
            <a:lstStyle/>
            <a:p>
              <a:pPr defTabSz="685800"/>
              <a:endParaRPr sz="1050"/>
            </a:p>
          </p:txBody>
        </p:sp>
        <p:sp>
          <p:nvSpPr>
            <p:cNvPr id="245" name="Google Shape;245;p27"/>
            <p:cNvSpPr/>
            <p:nvPr/>
          </p:nvSpPr>
          <p:spPr>
            <a:xfrm>
              <a:off x="362489" y="4765655"/>
              <a:ext cx="659071" cy="659071"/>
            </a:xfrm>
            <a:prstGeom prst="rect">
              <a:avLst/>
            </a:prstGeom>
            <a:blipFill rotWithShape="1">
              <a:blip r:embed="rId6">
                <a:alphaModFix/>
              </a:blip>
              <a:stretch>
                <a:fillRect/>
              </a:stretch>
            </a:blipFill>
            <a:ln>
              <a:noFill/>
            </a:ln>
          </p:spPr>
          <p:txBody>
            <a:bodyPr spcFirstLastPara="1" wrap="square" lIns="68569" tIns="68569" rIns="68569" bIns="68569" anchor="ctr" anchorCtr="0">
              <a:noAutofit/>
            </a:bodyPr>
            <a:lstStyle/>
            <a:p>
              <a:pPr defTabSz="685800"/>
              <a:endParaRPr sz="1050"/>
            </a:p>
          </p:txBody>
        </p:sp>
        <p:sp>
          <p:nvSpPr>
            <p:cNvPr id="246" name="Google Shape;246;p27"/>
            <p:cNvSpPr/>
            <p:nvPr/>
          </p:nvSpPr>
          <p:spPr>
            <a:xfrm>
              <a:off x="1384050" y="4496035"/>
              <a:ext cx="4733285" cy="1198312"/>
            </a:xfrm>
            <a:prstGeom prst="rect">
              <a:avLst/>
            </a:prstGeom>
            <a:noFill/>
            <a:ln>
              <a:noFill/>
            </a:ln>
          </p:spPr>
          <p:txBody>
            <a:bodyPr spcFirstLastPara="1" wrap="square" lIns="68569" tIns="68569" rIns="68569" bIns="68569" anchor="ctr" anchorCtr="0">
              <a:noAutofit/>
            </a:bodyPr>
            <a:lstStyle/>
            <a:p>
              <a:pPr defTabSz="685800"/>
              <a:endParaRPr sz="1050"/>
            </a:p>
          </p:txBody>
        </p:sp>
        <p:sp>
          <p:nvSpPr>
            <p:cNvPr id="247" name="Google Shape;247;p27"/>
            <p:cNvSpPr txBox="1"/>
            <p:nvPr/>
          </p:nvSpPr>
          <p:spPr>
            <a:xfrm>
              <a:off x="1384050" y="4496035"/>
              <a:ext cx="4733285" cy="1198312"/>
            </a:xfrm>
            <a:prstGeom prst="rect">
              <a:avLst/>
            </a:prstGeom>
            <a:noFill/>
            <a:ln>
              <a:noFill/>
            </a:ln>
          </p:spPr>
          <p:txBody>
            <a:bodyPr spcFirstLastPara="1" wrap="square" lIns="95100" tIns="95100" rIns="95100" bIns="95100" anchor="ctr" anchorCtr="0">
              <a:noAutofit/>
            </a:bodyPr>
            <a:lstStyle/>
            <a:p>
              <a:pPr defTabSz="685800">
                <a:buSzPts val="2600"/>
              </a:pPr>
              <a:r>
                <a:rPr lang="en-US" sz="1950"/>
                <a:t>Post comments and questions in the chat at any time</a:t>
              </a:r>
              <a:endParaRPr sz="1050"/>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0"/>
        <p:cNvGrpSpPr/>
        <p:nvPr/>
      </p:nvGrpSpPr>
      <p:grpSpPr>
        <a:xfrm>
          <a:off x="0" y="0"/>
          <a:ext cx="0" cy="0"/>
          <a:chOff x="0" y="0"/>
          <a:chExt cx="0" cy="0"/>
        </a:xfrm>
      </p:grpSpPr>
      <p:sp>
        <p:nvSpPr>
          <p:cNvPr id="211" name="Google Shape;211;p38"/>
          <p:cNvSpPr txBox="1">
            <a:spLocks noGrp="1"/>
          </p:cNvSpPr>
          <p:nvPr>
            <p:ph type="subTitle" idx="1"/>
          </p:nvPr>
        </p:nvSpPr>
        <p:spPr>
          <a:xfrm>
            <a:off x="671400" y="414925"/>
            <a:ext cx="7801200" cy="3673500"/>
          </a:xfrm>
          <a:prstGeom prst="rect">
            <a:avLst/>
          </a:prstGeom>
        </p:spPr>
        <p:txBody>
          <a:bodyPr spcFirstLastPara="1" wrap="square" lIns="91425" tIns="91425" rIns="91425" bIns="91425"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1100" b="1">
                <a:solidFill>
                  <a:schemeClr val="lt1"/>
                </a:solidFill>
              </a:rPr>
              <a:t>References</a:t>
            </a:r>
            <a:endParaRPr sz="1100">
              <a:solidFill>
                <a:schemeClr val="lt1"/>
              </a:solidFill>
            </a:endParaRPr>
          </a:p>
          <a:p>
            <a:pPr marL="457200" lvl="0" indent="-457200" algn="l" rtl="0">
              <a:lnSpc>
                <a:spcPct val="200000"/>
              </a:lnSpc>
              <a:spcBef>
                <a:spcPts val="0"/>
              </a:spcBef>
              <a:spcAft>
                <a:spcPts val="0"/>
              </a:spcAft>
              <a:buClr>
                <a:schemeClr val="dk1"/>
              </a:buClr>
              <a:buSzPts val="1100"/>
              <a:buFont typeface="Arial"/>
              <a:buNone/>
            </a:pPr>
            <a:r>
              <a:rPr lang="en" sz="1100">
                <a:solidFill>
                  <a:schemeClr val="lt1"/>
                </a:solidFill>
              </a:rPr>
              <a:t>Angelou, M., &amp; Winfrey, O. (2015). </a:t>
            </a:r>
            <a:r>
              <a:rPr lang="en" sz="1100" i="1">
                <a:solidFill>
                  <a:schemeClr val="lt1"/>
                </a:solidFill>
              </a:rPr>
              <a:t>I know why the caged bird sings</a:t>
            </a:r>
            <a:r>
              <a:rPr lang="en" sz="1100">
                <a:solidFill>
                  <a:schemeClr val="lt1"/>
                </a:solidFill>
              </a:rPr>
              <a:t>. Random House.</a:t>
            </a:r>
            <a:endParaRPr sz="1100">
              <a:solidFill>
                <a:schemeClr val="lt1"/>
              </a:solidFill>
            </a:endParaRPr>
          </a:p>
          <a:p>
            <a:pPr marL="457200" lvl="0" indent="-457200" algn="l" rtl="0">
              <a:lnSpc>
                <a:spcPct val="200000"/>
              </a:lnSpc>
              <a:spcBef>
                <a:spcPts val="0"/>
              </a:spcBef>
              <a:spcAft>
                <a:spcPts val="0"/>
              </a:spcAft>
              <a:buClr>
                <a:schemeClr val="dk1"/>
              </a:buClr>
              <a:buSzPts val="1100"/>
              <a:buFont typeface="Arial"/>
              <a:buNone/>
            </a:pPr>
            <a:r>
              <a:rPr lang="en" sz="1100">
                <a:solidFill>
                  <a:schemeClr val="lt1"/>
                </a:solidFill>
              </a:rPr>
              <a:t>Baker-Bell, A., Williams-Farrier, B., Jackson, D., Johnson, L., Kynard,C. &amp; McMurtry, T. (2020). This Ain’t Another Statement! This is a DEMAND for Black Linguistic Justice!. </a:t>
            </a:r>
            <a:r>
              <a:rPr lang="en" sz="1100" i="1">
                <a:solidFill>
                  <a:schemeClr val="lt1"/>
                </a:solidFill>
              </a:rPr>
              <a:t>College Composition and Communication</a:t>
            </a:r>
            <a:r>
              <a:rPr lang="en" sz="1100">
                <a:solidFill>
                  <a:schemeClr val="lt1"/>
                </a:solidFill>
              </a:rPr>
              <a:t>. https://cccc.ncte.org/cccc/demand-for-black-linguistic-justice</a:t>
            </a:r>
            <a:endParaRPr sz="1100">
              <a:solidFill>
                <a:schemeClr val="lt1"/>
              </a:solidFill>
            </a:endParaRPr>
          </a:p>
          <a:p>
            <a:pPr marL="457200" lvl="0" indent="-457200" algn="l" rtl="0">
              <a:lnSpc>
                <a:spcPct val="200000"/>
              </a:lnSpc>
              <a:spcBef>
                <a:spcPts val="0"/>
              </a:spcBef>
              <a:spcAft>
                <a:spcPts val="0"/>
              </a:spcAft>
              <a:buClr>
                <a:schemeClr val="dk1"/>
              </a:buClr>
              <a:buSzPts val="1100"/>
              <a:buFont typeface="Arial"/>
              <a:buNone/>
            </a:pPr>
            <a:r>
              <a:rPr lang="en" sz="1100">
                <a:solidFill>
                  <a:schemeClr val="lt1"/>
                </a:solidFill>
              </a:rPr>
              <a:t>Cohen, L. (2020, September 10). Police in the U.S. killed 164 black people in the first 8 months of 2020. These are their names. (Part II: May-August). </a:t>
            </a:r>
            <a:r>
              <a:rPr lang="en" sz="1100" i="1">
                <a:solidFill>
                  <a:schemeClr val="lt1"/>
                </a:solidFill>
              </a:rPr>
              <a:t>CBS News.</a:t>
            </a:r>
            <a:r>
              <a:rPr lang="en" sz="1100">
                <a:solidFill>
                  <a:schemeClr val="lt1"/>
                </a:solidFill>
              </a:rPr>
              <a:t> </a:t>
            </a:r>
            <a:endParaRPr sz="1100">
              <a:solidFill>
                <a:schemeClr val="lt1"/>
              </a:solidFill>
            </a:endParaRPr>
          </a:p>
          <a:p>
            <a:pPr marL="457200" lvl="0" indent="-457200" algn="l" rtl="0">
              <a:lnSpc>
                <a:spcPct val="200000"/>
              </a:lnSpc>
              <a:spcBef>
                <a:spcPts val="0"/>
              </a:spcBef>
              <a:spcAft>
                <a:spcPts val="0"/>
              </a:spcAft>
              <a:buClr>
                <a:schemeClr val="dk1"/>
              </a:buClr>
              <a:buSzPts val="1100"/>
              <a:buFont typeface="Arial"/>
              <a:buNone/>
            </a:pPr>
            <a:r>
              <a:rPr lang="en" sz="1100">
                <a:solidFill>
                  <a:schemeClr val="lt1"/>
                </a:solidFill>
              </a:rPr>
              <a:t>Giebelhaus, J., Thompson, C., &amp; Walker, T. (2019). </a:t>
            </a:r>
            <a:r>
              <a:rPr lang="en" sz="1100" i="1">
                <a:solidFill>
                  <a:schemeClr val="lt1"/>
                </a:solidFill>
              </a:rPr>
              <a:t>Toni morrison : the pieces i am</a:t>
            </a:r>
            <a:r>
              <a:rPr lang="en" sz="1100">
                <a:solidFill>
                  <a:schemeClr val="lt1"/>
                </a:solidFill>
              </a:rPr>
              <a:t>. Magnolia Home Entertainment.</a:t>
            </a:r>
            <a:endParaRPr sz="1100">
              <a:solidFill>
                <a:schemeClr val="lt1"/>
              </a:solidFill>
            </a:endParaRPr>
          </a:p>
          <a:p>
            <a:pPr marL="0" lvl="0" indent="0" algn="l" rtl="0">
              <a:lnSpc>
                <a:spcPct val="200000"/>
              </a:lnSpc>
              <a:spcBef>
                <a:spcPts val="0"/>
              </a:spcBef>
              <a:spcAft>
                <a:spcPts val="0"/>
              </a:spcAft>
              <a:buClr>
                <a:schemeClr val="dk1"/>
              </a:buClr>
              <a:buSzPts val="1100"/>
              <a:buFont typeface="Arial"/>
              <a:buNone/>
            </a:pPr>
            <a:r>
              <a:rPr lang="en" sz="1100">
                <a:solidFill>
                  <a:schemeClr val="lt1"/>
                </a:solidFill>
              </a:rPr>
              <a:t>Rahman, K. (2021, May 25). Full list of 229 black people killed by police since George Floyd's murder. </a:t>
            </a:r>
            <a:r>
              <a:rPr lang="en" sz="1100" i="1">
                <a:solidFill>
                  <a:schemeClr val="lt1"/>
                </a:solidFill>
              </a:rPr>
              <a:t>Newsweek: U.S.</a:t>
            </a:r>
            <a:endParaRPr sz="1100">
              <a:solidFill>
                <a:schemeClr val="lt1"/>
              </a:solidFill>
            </a:endParaRPr>
          </a:p>
          <a:p>
            <a:pPr marL="457200" lvl="0" indent="-457200" algn="l" rtl="0">
              <a:lnSpc>
                <a:spcPct val="200000"/>
              </a:lnSpc>
              <a:spcBef>
                <a:spcPts val="0"/>
              </a:spcBef>
              <a:spcAft>
                <a:spcPts val="0"/>
              </a:spcAft>
              <a:buClr>
                <a:schemeClr val="dk1"/>
              </a:buClr>
              <a:buSzPts val="1100"/>
              <a:buFont typeface="Arial"/>
              <a:buNone/>
            </a:pPr>
            <a:r>
              <a:rPr lang="en" sz="1100">
                <a:solidFill>
                  <a:schemeClr val="lt1"/>
                </a:solidFill>
              </a:rPr>
              <a:t>Royster, J. J. (1996). When the first voice you hear is not your own. </a:t>
            </a:r>
            <a:r>
              <a:rPr lang="en" sz="1100" i="1">
                <a:solidFill>
                  <a:schemeClr val="lt1"/>
                </a:solidFill>
              </a:rPr>
              <a:t>College Composition and Communication</a:t>
            </a:r>
            <a:r>
              <a:rPr lang="en" sz="1100">
                <a:solidFill>
                  <a:schemeClr val="lt1"/>
                </a:solidFill>
              </a:rPr>
              <a:t>, </a:t>
            </a:r>
            <a:r>
              <a:rPr lang="en" sz="1100" i="1">
                <a:solidFill>
                  <a:schemeClr val="lt1"/>
                </a:solidFill>
              </a:rPr>
              <a:t>47</a:t>
            </a:r>
            <a:r>
              <a:rPr lang="en" sz="1100">
                <a:solidFill>
                  <a:schemeClr val="lt1"/>
                </a:solidFill>
              </a:rPr>
              <a:t>(1), 29–40.</a:t>
            </a:r>
            <a:endParaRPr sz="1100">
              <a:solidFill>
                <a:schemeClr val="lt1"/>
              </a:solidFill>
            </a:endParaRPr>
          </a:p>
          <a:p>
            <a:pPr marL="457200" lvl="0" indent="-457200" algn="l" rtl="0">
              <a:lnSpc>
                <a:spcPct val="200000"/>
              </a:lnSpc>
              <a:spcBef>
                <a:spcPts val="0"/>
              </a:spcBef>
              <a:spcAft>
                <a:spcPts val="0"/>
              </a:spcAft>
              <a:buClr>
                <a:schemeClr val="dk1"/>
              </a:buClr>
              <a:buSzPts val="1100"/>
              <a:buFont typeface="Arial"/>
              <a:buNone/>
            </a:pPr>
            <a:r>
              <a:rPr lang="en" sz="1100">
                <a:solidFill>
                  <a:schemeClr val="lt1"/>
                </a:solidFill>
              </a:rPr>
              <a:t>Stachura, S. (2020, October 1) Remembering the Augusta Civil Rights Riot, 50 Years Later. </a:t>
            </a:r>
            <a:r>
              <a:rPr lang="en" sz="1100" i="1">
                <a:solidFill>
                  <a:schemeClr val="lt1"/>
                </a:solidFill>
              </a:rPr>
              <a:t>NPR Public Radio: All Things Considered</a:t>
            </a:r>
            <a:r>
              <a:rPr lang="en" sz="1100">
                <a:solidFill>
                  <a:schemeClr val="lt1"/>
                </a:solidFill>
              </a:rPr>
              <a:t>. https://www.npr.org/2020/10/01/918414307/remembering-the-augusta-civil-rights-riot-50-years-later</a:t>
            </a:r>
            <a:endParaRPr sz="1100">
              <a:solidFill>
                <a:schemeClr val="lt1"/>
              </a:solidFill>
            </a:endParaRPr>
          </a:p>
          <a:p>
            <a:pPr marL="0" lvl="0" indent="0" algn="l" rtl="0">
              <a:lnSpc>
                <a:spcPct val="200000"/>
              </a:lnSpc>
              <a:spcBef>
                <a:spcPts val="0"/>
              </a:spcBef>
              <a:spcAft>
                <a:spcPts val="0"/>
              </a:spcAft>
              <a:buClr>
                <a:schemeClr val="dk1"/>
              </a:buClr>
              <a:buSzPts val="1100"/>
              <a:buFont typeface="Arial"/>
              <a:buNone/>
            </a:pPr>
            <a:endParaRPr sz="1100">
              <a:solidFill>
                <a:schemeClr val="lt1"/>
              </a:solidFill>
            </a:endParaRPr>
          </a:p>
          <a:p>
            <a:pPr marL="0" lvl="0" indent="0" algn="l" rtl="0">
              <a:lnSpc>
                <a:spcPct val="200000"/>
              </a:lnSpc>
              <a:spcBef>
                <a:spcPts val="0"/>
              </a:spcBef>
              <a:spcAft>
                <a:spcPts val="0"/>
              </a:spcAft>
              <a:buNone/>
            </a:pPr>
            <a:endParaRPr sz="1100" b="1">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5"/>
        <p:cNvGrpSpPr/>
        <p:nvPr/>
      </p:nvGrpSpPr>
      <p:grpSpPr>
        <a:xfrm>
          <a:off x="0" y="0"/>
          <a:ext cx="0" cy="0"/>
          <a:chOff x="0" y="0"/>
          <a:chExt cx="0" cy="0"/>
        </a:xfrm>
      </p:grpSpPr>
      <p:sp>
        <p:nvSpPr>
          <p:cNvPr id="216" name="Google Shape;216;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17" name="Google Shape;217;p39"/>
          <p:cNvSpPr txBox="1">
            <a:spLocks noGrp="1"/>
          </p:cNvSpPr>
          <p:nvPr>
            <p:ph type="subTitle" idx="1"/>
          </p:nvPr>
        </p:nvSpPr>
        <p:spPr>
          <a:xfrm>
            <a:off x="664750" y="744575"/>
            <a:ext cx="3622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EFEF"/>
                </a:solidFill>
              </a:rPr>
              <a:t>Thank you.</a:t>
            </a:r>
            <a:endParaRPr>
              <a:solidFill>
                <a:srgbClr val="EFEFEF"/>
              </a:solidFill>
            </a:endParaRPr>
          </a:p>
          <a:p>
            <a:pPr marL="0" lvl="0" indent="0" algn="l" rtl="0">
              <a:spcBef>
                <a:spcPts val="0"/>
              </a:spcBef>
              <a:spcAft>
                <a:spcPts val="0"/>
              </a:spcAft>
              <a:buNone/>
            </a:pPr>
            <a:endParaRPr>
              <a:solidFill>
                <a:srgbClr val="EFEFEF"/>
              </a:solidFill>
            </a:endParaRPr>
          </a:p>
          <a:p>
            <a:pPr marL="0" lvl="0" indent="0" algn="l" rtl="0">
              <a:spcBef>
                <a:spcPts val="0"/>
              </a:spcBef>
              <a:spcAft>
                <a:spcPts val="0"/>
              </a:spcAft>
              <a:buNone/>
            </a:pPr>
            <a:r>
              <a:rPr lang="en" u="sng">
                <a:solidFill>
                  <a:srgbClr val="1155CC"/>
                </a:solidFill>
                <a:hlinkClick r:id="rId3">
                  <a:extLst>
                    <a:ext uri="{A12FA001-AC4F-418D-AE19-62706E023703}">
                      <ahyp:hlinkClr xmlns:ahyp="http://schemas.microsoft.com/office/drawing/2018/hyperlinkcolor" val="tx"/>
                    </a:ext>
                  </a:extLst>
                </a:hlinkClick>
              </a:rPr>
              <a:t>cwalker@ric.edu</a:t>
            </a:r>
            <a:endParaRPr>
              <a:solidFill>
                <a:srgbClr val="1155CC"/>
              </a:solidFill>
            </a:endParaRPr>
          </a:p>
          <a:p>
            <a:pPr marL="0" lvl="0" indent="0" algn="l" rtl="0">
              <a:spcBef>
                <a:spcPts val="0"/>
              </a:spcBef>
              <a:spcAft>
                <a:spcPts val="0"/>
              </a:spcAft>
              <a:buNone/>
            </a:pPr>
            <a:endParaRPr>
              <a:solidFill>
                <a:srgbClr val="EFEFEF"/>
              </a:solidFill>
            </a:endParaRPr>
          </a:p>
          <a:p>
            <a:pPr marL="0" lvl="0" indent="0" algn="l" rtl="0">
              <a:spcBef>
                <a:spcPts val="0"/>
              </a:spcBef>
              <a:spcAft>
                <a:spcPts val="0"/>
              </a:spcAft>
              <a:buNone/>
            </a:pPr>
            <a:r>
              <a:rPr lang="en">
                <a:solidFill>
                  <a:srgbClr val="EFEFEF"/>
                </a:solidFill>
              </a:rPr>
              <a:t>Complete the form to stay in touch!</a:t>
            </a:r>
            <a:endParaRPr>
              <a:solidFill>
                <a:srgbClr val="EFEFEF"/>
              </a:solidFill>
            </a:endParaRPr>
          </a:p>
        </p:txBody>
      </p:sp>
      <p:pic>
        <p:nvPicPr>
          <p:cNvPr id="218" name="Google Shape;218;p39"/>
          <p:cNvPicPr preferRelativeResize="0"/>
          <p:nvPr/>
        </p:nvPicPr>
        <p:blipFill>
          <a:blip r:embed="rId4">
            <a:alphaModFix amt="58000"/>
          </a:blip>
          <a:stretch>
            <a:fillRect/>
          </a:stretch>
        </p:blipFill>
        <p:spPr>
          <a:xfrm>
            <a:off x="4798175" y="-2474668"/>
            <a:ext cx="6789525" cy="641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fontScale="90000"/>
          </a:bodyPr>
          <a:lstStyle/>
          <a:p>
            <a:pPr>
              <a:buSzPts val="4400"/>
            </a:pPr>
            <a:r>
              <a:rPr lang="en-US"/>
              <a:t>How to find the chat panel in Zoom</a:t>
            </a:r>
            <a:endParaRPr/>
          </a:p>
        </p:txBody>
      </p:sp>
      <p:grpSp>
        <p:nvGrpSpPr>
          <p:cNvPr id="253" name="Google Shape;253;p28"/>
          <p:cNvGrpSpPr/>
          <p:nvPr/>
        </p:nvGrpSpPr>
        <p:grpSpPr>
          <a:xfrm>
            <a:off x="-1" y="0"/>
            <a:ext cx="9144001" cy="5145702"/>
            <a:chOff x="-1" y="0"/>
            <a:chExt cx="12192001" cy="6860936"/>
          </a:xfrm>
        </p:grpSpPr>
        <p:pic>
          <p:nvPicPr>
            <p:cNvPr id="254" name="Google Shape;254;p28"/>
            <p:cNvPicPr preferRelativeResize="0"/>
            <p:nvPr/>
          </p:nvPicPr>
          <p:blipFill rotWithShape="1">
            <a:blip r:embed="rId3">
              <a:alphaModFix/>
            </a:blip>
            <a:srcRect t="633" r="4674" b="4040"/>
            <a:stretch/>
          </p:blipFill>
          <p:spPr>
            <a:xfrm>
              <a:off x="-1" y="0"/>
              <a:ext cx="12192001" cy="6857999"/>
            </a:xfrm>
            <a:prstGeom prst="rect">
              <a:avLst/>
            </a:prstGeom>
            <a:noFill/>
            <a:ln>
              <a:noFill/>
            </a:ln>
          </p:spPr>
        </p:pic>
        <p:sp>
          <p:nvSpPr>
            <p:cNvPr id="255" name="Google Shape;255;p28"/>
            <p:cNvSpPr/>
            <p:nvPr/>
          </p:nvSpPr>
          <p:spPr>
            <a:xfrm>
              <a:off x="4427620" y="6339443"/>
              <a:ext cx="834190" cy="521493"/>
            </a:xfrm>
            <a:prstGeom prst="rect">
              <a:avLst/>
            </a:prstGeom>
            <a:noFill/>
            <a:ln w="57150" cap="flat" cmpd="sng">
              <a:solidFill>
                <a:srgbClr val="FF00F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56" name="Google Shape;256;p28"/>
            <p:cNvSpPr/>
            <p:nvPr/>
          </p:nvSpPr>
          <p:spPr>
            <a:xfrm rot="2850956">
              <a:off x="5316902" y="5832726"/>
              <a:ext cx="481263" cy="573338"/>
            </a:xfrm>
            <a:prstGeom prst="downArrow">
              <a:avLst>
                <a:gd name="adj1" fmla="val 50000"/>
                <a:gd name="adj2" fmla="val 50000"/>
              </a:avLst>
            </a:prstGeom>
            <a:solidFill>
              <a:srgbClr val="FF00FF"/>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57" name="Google Shape;257;p28"/>
            <p:cNvSpPr/>
            <p:nvPr/>
          </p:nvSpPr>
          <p:spPr>
            <a:xfrm rot="-5400000">
              <a:off x="8897268" y="984822"/>
              <a:ext cx="481263" cy="573338"/>
            </a:xfrm>
            <a:prstGeom prst="downArrow">
              <a:avLst>
                <a:gd name="adj1" fmla="val 50000"/>
                <a:gd name="adj2" fmla="val 50000"/>
              </a:avLst>
            </a:prstGeom>
            <a:solidFill>
              <a:srgbClr val="FF00FF"/>
            </a:solidFill>
            <a:ln w="12700" cap="flat" cmpd="sng">
              <a:solidFill>
                <a:schemeClr val="lt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grpSp>
      <p:sp>
        <p:nvSpPr>
          <p:cNvPr id="258" name="Google Shape;258;p28"/>
          <p:cNvSpPr/>
          <p:nvPr/>
        </p:nvSpPr>
        <p:spPr>
          <a:xfrm>
            <a:off x="7178040" y="-34202"/>
            <a:ext cx="1965960" cy="5177702"/>
          </a:xfrm>
          <a:prstGeom prst="rect">
            <a:avLst/>
          </a:prstGeom>
          <a:noFill/>
          <a:ln w="57150" cap="flat" cmpd="sng">
            <a:solidFill>
              <a:srgbClr val="FF00F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29"/>
          <p:cNvSpPr/>
          <p:nvPr/>
        </p:nvSpPr>
        <p:spPr>
          <a:xfrm>
            <a:off x="0" y="0"/>
            <a:ext cx="9141714" cy="5143500"/>
          </a:xfrm>
          <a:prstGeom prst="rect">
            <a:avLst/>
          </a:prstGeom>
          <a:solidFill>
            <a:schemeClr val="l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65" name="Google Shape;265;p29"/>
          <p:cNvSpPr/>
          <p:nvPr/>
        </p:nvSpPr>
        <p:spPr>
          <a:xfrm>
            <a:off x="1" y="0"/>
            <a:ext cx="3765665" cy="4868704"/>
          </a:xfrm>
          <a:prstGeom prst="rect">
            <a:avLst/>
          </a:prstGeom>
          <a:solidFill>
            <a:srgbClr val="F2F2F2"/>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66" name="Google Shape;266;p29"/>
          <p:cNvSpPr txBox="1">
            <a:spLocks noGrp="1"/>
          </p:cNvSpPr>
          <p:nvPr>
            <p:ph type="title"/>
          </p:nvPr>
        </p:nvSpPr>
        <p:spPr>
          <a:xfrm>
            <a:off x="445770" y="906815"/>
            <a:ext cx="2907636" cy="3048694"/>
          </a:xfrm>
          <a:prstGeom prst="rect">
            <a:avLst/>
          </a:prstGeom>
          <a:noFill/>
          <a:ln>
            <a:noFill/>
          </a:ln>
        </p:spPr>
        <p:txBody>
          <a:bodyPr spcFirstLastPara="1" wrap="square" lIns="68569" tIns="34275" rIns="68569" bIns="34275" anchor="ctr" anchorCtr="0">
            <a:normAutofit/>
          </a:bodyPr>
          <a:lstStyle/>
          <a:p>
            <a:pPr>
              <a:buClr>
                <a:srgbClr val="495F70"/>
              </a:buClr>
              <a:buSzPts val="4500"/>
            </a:pPr>
            <a:r>
              <a:rPr lang="en-US" sz="3375" b="1">
                <a:solidFill>
                  <a:srgbClr val="495F70"/>
                </a:solidFill>
                <a:latin typeface="Arial"/>
                <a:ea typeface="Arial"/>
                <a:cs typeface="Arial"/>
                <a:sym typeface="Arial"/>
              </a:rPr>
              <a:t>Upcoming Reading Club</a:t>
            </a:r>
            <a:endParaRPr/>
          </a:p>
        </p:txBody>
      </p:sp>
      <p:grpSp>
        <p:nvGrpSpPr>
          <p:cNvPr id="267" name="Google Shape;267;p29"/>
          <p:cNvGrpSpPr/>
          <p:nvPr/>
        </p:nvGrpSpPr>
        <p:grpSpPr>
          <a:xfrm>
            <a:off x="445770" y="54865"/>
            <a:ext cx="884225" cy="174722"/>
            <a:chOff x="594360" y="73152"/>
            <a:chExt cx="1178966" cy="232963"/>
          </a:xfrm>
        </p:grpSpPr>
        <p:sp>
          <p:nvSpPr>
            <p:cNvPr id="268" name="Google Shape;268;p29"/>
            <p:cNvSpPr/>
            <p:nvPr/>
          </p:nvSpPr>
          <p:spPr>
            <a:xfrm>
              <a:off x="1094181"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69" name="Google Shape;269;p29"/>
            <p:cNvSpPr/>
            <p:nvPr/>
          </p:nvSpPr>
          <p:spPr>
            <a:xfrm>
              <a:off x="1094181"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0" name="Google Shape;270;p29"/>
            <p:cNvSpPr/>
            <p:nvPr/>
          </p:nvSpPr>
          <p:spPr>
            <a:xfrm>
              <a:off x="969226"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1" name="Google Shape;271;p29"/>
            <p:cNvSpPr/>
            <p:nvPr/>
          </p:nvSpPr>
          <p:spPr>
            <a:xfrm>
              <a:off x="969226"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2" name="Google Shape;272;p29"/>
            <p:cNvSpPr/>
            <p:nvPr/>
          </p:nvSpPr>
          <p:spPr>
            <a:xfrm>
              <a:off x="844271"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3" name="Google Shape;273;p29"/>
            <p:cNvSpPr/>
            <p:nvPr/>
          </p:nvSpPr>
          <p:spPr>
            <a:xfrm>
              <a:off x="844271"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4" name="Google Shape;274;p29"/>
            <p:cNvSpPr/>
            <p:nvPr/>
          </p:nvSpPr>
          <p:spPr>
            <a:xfrm>
              <a:off x="719315"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5" name="Google Shape;275;p29"/>
            <p:cNvSpPr/>
            <p:nvPr/>
          </p:nvSpPr>
          <p:spPr>
            <a:xfrm>
              <a:off x="719315"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6" name="Google Shape;276;p29"/>
            <p:cNvSpPr/>
            <p:nvPr/>
          </p:nvSpPr>
          <p:spPr>
            <a:xfrm>
              <a:off x="594360"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7" name="Google Shape;277;p29"/>
            <p:cNvSpPr/>
            <p:nvPr/>
          </p:nvSpPr>
          <p:spPr>
            <a:xfrm>
              <a:off x="594360"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8" name="Google Shape;278;p29"/>
            <p:cNvSpPr/>
            <p:nvPr/>
          </p:nvSpPr>
          <p:spPr>
            <a:xfrm>
              <a:off x="1718958"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79" name="Google Shape;279;p29"/>
            <p:cNvSpPr/>
            <p:nvPr/>
          </p:nvSpPr>
          <p:spPr>
            <a:xfrm>
              <a:off x="1718958"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0" name="Google Shape;280;p29"/>
            <p:cNvSpPr/>
            <p:nvPr/>
          </p:nvSpPr>
          <p:spPr>
            <a:xfrm>
              <a:off x="1594003"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1" name="Google Shape;281;p29"/>
            <p:cNvSpPr/>
            <p:nvPr/>
          </p:nvSpPr>
          <p:spPr>
            <a:xfrm>
              <a:off x="1594003"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2" name="Google Shape;282;p29"/>
            <p:cNvSpPr/>
            <p:nvPr/>
          </p:nvSpPr>
          <p:spPr>
            <a:xfrm>
              <a:off x="1469048"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3" name="Google Shape;283;p29"/>
            <p:cNvSpPr/>
            <p:nvPr/>
          </p:nvSpPr>
          <p:spPr>
            <a:xfrm>
              <a:off x="1469048"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4" name="Google Shape;284;p29"/>
            <p:cNvSpPr/>
            <p:nvPr/>
          </p:nvSpPr>
          <p:spPr>
            <a:xfrm>
              <a:off x="1344092"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5" name="Google Shape;285;p29"/>
            <p:cNvSpPr/>
            <p:nvPr/>
          </p:nvSpPr>
          <p:spPr>
            <a:xfrm>
              <a:off x="1344092"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6" name="Google Shape;286;p29"/>
            <p:cNvSpPr/>
            <p:nvPr/>
          </p:nvSpPr>
          <p:spPr>
            <a:xfrm>
              <a:off x="1219137" y="73152"/>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7" name="Google Shape;287;p29"/>
            <p:cNvSpPr/>
            <p:nvPr/>
          </p:nvSpPr>
          <p:spPr>
            <a:xfrm>
              <a:off x="1219137" y="246888"/>
              <a:ext cx="54368" cy="59227"/>
            </a:xfrm>
            <a:prstGeom prst="ellipse">
              <a:avLst/>
            </a:prstGeom>
            <a:solidFill>
              <a:schemeClr val="accent1"/>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grpSp>
      <p:sp>
        <p:nvSpPr>
          <p:cNvPr id="288" name="Google Shape;288;p29"/>
          <p:cNvSpPr/>
          <p:nvPr/>
        </p:nvSpPr>
        <p:spPr>
          <a:xfrm>
            <a:off x="0" y="4876038"/>
            <a:ext cx="9144000" cy="267462"/>
          </a:xfrm>
          <a:prstGeom prst="rect">
            <a:avLst/>
          </a:prstGeom>
          <a:solidFill>
            <a:srgbClr val="262626"/>
          </a:solidFill>
          <a:ln>
            <a:noFill/>
          </a:ln>
        </p:spPr>
        <p:txBody>
          <a:bodyPr spcFirstLastPara="1" wrap="square" lIns="68569" tIns="34275" rIns="68569" bIns="34275" anchor="ctr" anchorCtr="0">
            <a:noAutofit/>
          </a:bodyPr>
          <a:lstStyle/>
          <a:p>
            <a:pPr algn="ctr" defTabSz="685800">
              <a:buClr>
                <a:srgbClr val="FFFFFF"/>
              </a:buClr>
              <a:buSzPts val="1800"/>
            </a:pPr>
            <a:endParaRPr sz="1350">
              <a:solidFill>
                <a:srgbClr val="FFFFFF"/>
              </a:solidFill>
              <a:latin typeface="Calibri"/>
              <a:ea typeface="Calibri"/>
              <a:cs typeface="Calibri"/>
              <a:sym typeface="Calibri"/>
            </a:endParaRPr>
          </a:p>
        </p:txBody>
      </p:sp>
      <p:sp>
        <p:nvSpPr>
          <p:cNvPr id="289" name="Google Shape;289;p29"/>
          <p:cNvSpPr txBox="1">
            <a:spLocks noGrp="1"/>
          </p:cNvSpPr>
          <p:nvPr>
            <p:ph type="body" idx="1"/>
          </p:nvPr>
        </p:nvSpPr>
        <p:spPr>
          <a:xfrm>
            <a:off x="3967431" y="-3197"/>
            <a:ext cx="5012325" cy="4868775"/>
          </a:xfrm>
          <a:prstGeom prst="rect">
            <a:avLst/>
          </a:prstGeom>
          <a:noFill/>
          <a:ln>
            <a:noFill/>
          </a:ln>
        </p:spPr>
        <p:txBody>
          <a:bodyPr spcFirstLastPara="1" wrap="square" lIns="68569" tIns="34275" rIns="68569" bIns="34275" anchor="ctr" anchorCtr="0">
            <a:noAutofit/>
          </a:bodyPr>
          <a:lstStyle/>
          <a:p>
            <a:pPr marL="0" indent="0">
              <a:lnSpc>
                <a:spcPct val="115000"/>
              </a:lnSpc>
              <a:spcBef>
                <a:spcPts val="0"/>
              </a:spcBef>
              <a:buSzPts val="1100"/>
              <a:buNone/>
            </a:pPr>
            <a:r>
              <a:rPr lang="en-US" sz="2850">
                <a:latin typeface="Arial"/>
                <a:ea typeface="Arial"/>
                <a:cs typeface="Arial"/>
                <a:sym typeface="Arial"/>
              </a:rPr>
              <a:t>Discussing </a:t>
            </a:r>
            <a:endParaRPr sz="2850">
              <a:latin typeface="Arial"/>
              <a:ea typeface="Arial"/>
              <a:cs typeface="Arial"/>
              <a:sym typeface="Arial"/>
            </a:endParaRPr>
          </a:p>
          <a:p>
            <a:pPr marL="0" indent="0">
              <a:lnSpc>
                <a:spcPct val="115000"/>
              </a:lnSpc>
              <a:spcBef>
                <a:spcPts val="0"/>
              </a:spcBef>
              <a:buSzPts val="1100"/>
              <a:buNone/>
            </a:pPr>
            <a:r>
              <a:rPr lang="en-US" sz="2850">
                <a:latin typeface="Arial"/>
                <a:ea typeface="Arial"/>
                <a:cs typeface="Arial"/>
                <a:sym typeface="Arial"/>
              </a:rPr>
              <a:t>Alexandria Lockett’s article, “Why I Call It the Academic Ghetto: A Critical Examination of Race, Place, and Writing Centers,” in Praxis: A Writing Center Journal.</a:t>
            </a:r>
            <a:endParaRPr sz="2850">
              <a:latin typeface="Arial"/>
              <a:ea typeface="Arial"/>
              <a:cs typeface="Arial"/>
              <a:sym typeface="Arial"/>
            </a:endParaRPr>
          </a:p>
          <a:p>
            <a:pPr marL="0" indent="0">
              <a:lnSpc>
                <a:spcPct val="115000"/>
              </a:lnSpc>
              <a:spcBef>
                <a:spcPts val="0"/>
              </a:spcBef>
              <a:buSzPts val="1100"/>
              <a:buNone/>
            </a:pPr>
            <a:endParaRPr sz="2850">
              <a:latin typeface="Arial"/>
              <a:ea typeface="Arial"/>
              <a:cs typeface="Arial"/>
              <a:sym typeface="Arial"/>
            </a:endParaRPr>
          </a:p>
          <a:p>
            <a:pPr marL="0" indent="0">
              <a:lnSpc>
                <a:spcPct val="115000"/>
              </a:lnSpc>
              <a:spcBef>
                <a:spcPts val="0"/>
              </a:spcBef>
              <a:buSzPts val="1100"/>
              <a:buNone/>
            </a:pPr>
            <a:r>
              <a:rPr lang="en-US" sz="2850" b="1">
                <a:latin typeface="Arial"/>
                <a:ea typeface="Arial"/>
                <a:cs typeface="Arial"/>
                <a:sym typeface="Arial"/>
              </a:rPr>
              <a:t>Sept. 14th @ 3PM Eastern</a:t>
            </a:r>
            <a:endParaRPr sz="2850" b="1">
              <a:latin typeface="Arial"/>
              <a:ea typeface="Arial"/>
              <a:cs typeface="Arial"/>
              <a:sym typeface="Arial"/>
            </a:endParaRPr>
          </a:p>
          <a:p>
            <a:pPr marL="0" indent="0">
              <a:lnSpc>
                <a:spcPct val="115000"/>
              </a:lnSpc>
              <a:spcBef>
                <a:spcPts val="0"/>
              </a:spcBef>
              <a:buSzPts val="1100"/>
              <a:buNone/>
            </a:pPr>
            <a:endParaRPr sz="825">
              <a:latin typeface="Arial"/>
              <a:ea typeface="Arial"/>
              <a:cs typeface="Arial"/>
              <a:sym typeface="Arial"/>
            </a:endParaRPr>
          </a:p>
          <a:p>
            <a:pPr marL="0" indent="0">
              <a:lnSpc>
                <a:spcPct val="115000"/>
              </a:lnSpc>
              <a:spcBef>
                <a:spcPts val="0"/>
              </a:spcBef>
              <a:buSzPts val="1100"/>
              <a:buNone/>
            </a:pPr>
            <a:endParaRPr sz="825">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506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770525" y="1506575"/>
            <a:ext cx="5926200" cy="79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b="1">
                <a:solidFill>
                  <a:schemeClr val="lt2"/>
                </a:solidFill>
              </a:rPr>
              <a:t>Story Culture Live: </a:t>
            </a:r>
            <a:endParaRPr sz="3600" b="1">
              <a:solidFill>
                <a:schemeClr val="lt2"/>
              </a:solidFill>
            </a:endParaRPr>
          </a:p>
          <a:p>
            <a:pPr marL="0" lvl="0" indent="0" algn="l" rtl="0">
              <a:lnSpc>
                <a:spcPct val="115000"/>
              </a:lnSpc>
              <a:spcBef>
                <a:spcPts val="0"/>
              </a:spcBef>
              <a:spcAft>
                <a:spcPts val="0"/>
              </a:spcAft>
              <a:buClr>
                <a:schemeClr val="dk1"/>
              </a:buClr>
              <a:buSzPts val="1100"/>
              <a:buFont typeface="Arial"/>
              <a:buNone/>
            </a:pPr>
            <a:r>
              <a:rPr lang="en" sz="2400">
                <a:solidFill>
                  <a:schemeClr val="lt2"/>
                </a:solidFill>
              </a:rPr>
              <a:t>Homegrown Storytelling as </a:t>
            </a:r>
            <a:endParaRPr sz="2400">
              <a:solidFill>
                <a:schemeClr val="lt2"/>
              </a:solidFill>
            </a:endParaRPr>
          </a:p>
          <a:p>
            <a:pPr marL="0" lvl="0" indent="0" algn="l" rtl="0">
              <a:lnSpc>
                <a:spcPct val="115000"/>
              </a:lnSpc>
              <a:spcBef>
                <a:spcPts val="0"/>
              </a:spcBef>
              <a:spcAft>
                <a:spcPts val="0"/>
              </a:spcAft>
              <a:buClr>
                <a:schemeClr val="dk1"/>
              </a:buClr>
              <a:buSzPts val="1100"/>
              <a:buFont typeface="Arial"/>
              <a:buNone/>
            </a:pPr>
            <a:r>
              <a:rPr lang="en" sz="2400">
                <a:solidFill>
                  <a:schemeClr val="lt2"/>
                </a:solidFill>
              </a:rPr>
              <a:t>Actionable Anti-Racism Work </a:t>
            </a:r>
            <a:endParaRPr sz="4100">
              <a:solidFill>
                <a:schemeClr val="lt2"/>
              </a:solidFill>
            </a:endParaRPr>
          </a:p>
        </p:txBody>
      </p:sp>
      <p:pic>
        <p:nvPicPr>
          <p:cNvPr id="56" name="Google Shape;56;p13"/>
          <p:cNvPicPr preferRelativeResize="0"/>
          <p:nvPr/>
        </p:nvPicPr>
        <p:blipFill>
          <a:blip r:embed="rId3">
            <a:alphaModFix amt="57000"/>
          </a:blip>
          <a:stretch>
            <a:fillRect/>
          </a:stretch>
        </p:blipFill>
        <p:spPr>
          <a:xfrm>
            <a:off x="5970600" y="-1402250"/>
            <a:ext cx="4362450" cy="4124325"/>
          </a:xfrm>
          <a:prstGeom prst="rect">
            <a:avLst/>
          </a:prstGeom>
          <a:noFill/>
          <a:ln>
            <a:noFill/>
          </a:ln>
          <a:effectLst>
            <a:reflection fadeDir="5400012" sy="-100000" algn="bl" rotWithShape="0"/>
          </a:effectLst>
        </p:spPr>
      </p:pic>
      <p:sp>
        <p:nvSpPr>
          <p:cNvPr id="57" name="Google Shape;57;p13"/>
          <p:cNvSpPr txBox="1">
            <a:spLocks noGrp="1"/>
          </p:cNvSpPr>
          <p:nvPr>
            <p:ph type="subTitle" idx="1"/>
          </p:nvPr>
        </p:nvSpPr>
        <p:spPr>
          <a:xfrm>
            <a:off x="770525" y="3049750"/>
            <a:ext cx="50634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OWCA: Online Writing Center Association</a:t>
            </a:r>
            <a:endParaRPr sz="1900"/>
          </a:p>
        </p:txBody>
      </p:sp>
      <p:sp>
        <p:nvSpPr>
          <p:cNvPr id="58" name="Google Shape;58;p13"/>
          <p:cNvSpPr txBox="1">
            <a:spLocks noGrp="1"/>
          </p:cNvSpPr>
          <p:nvPr>
            <p:ph type="subTitle" idx="1"/>
          </p:nvPr>
        </p:nvSpPr>
        <p:spPr>
          <a:xfrm>
            <a:off x="770525" y="3503150"/>
            <a:ext cx="3076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F3F3F3"/>
                </a:solidFill>
              </a:rPr>
              <a:t>Clarissa J. Walker, Ph.D</a:t>
            </a:r>
            <a:endParaRPr sz="1900">
              <a:solidFill>
                <a:srgbClr val="F3F3F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442800" y="371450"/>
            <a:ext cx="8520600" cy="8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b="1"/>
              <a:t>ORDER OF THE PRESENTATION</a:t>
            </a:r>
            <a:endParaRPr sz="2800" b="1"/>
          </a:p>
        </p:txBody>
      </p:sp>
      <p:sp>
        <p:nvSpPr>
          <p:cNvPr id="64" name="Google Shape;64;p14"/>
          <p:cNvSpPr txBox="1">
            <a:spLocks noGrp="1"/>
          </p:cNvSpPr>
          <p:nvPr>
            <p:ph type="subTitle" idx="1"/>
          </p:nvPr>
        </p:nvSpPr>
        <p:spPr>
          <a:xfrm>
            <a:off x="628800" y="1212950"/>
            <a:ext cx="7886400" cy="153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500" b="1">
                <a:solidFill>
                  <a:schemeClr val="dk1"/>
                </a:solidFill>
              </a:rPr>
              <a:t> </a:t>
            </a:r>
            <a:endParaRPr sz="2500">
              <a:solidFill>
                <a:schemeClr val="dk1"/>
              </a:solidFill>
            </a:endParaRPr>
          </a:p>
          <a:p>
            <a:pPr marL="457200" lvl="0" indent="-381000" algn="l" rtl="0">
              <a:spcBef>
                <a:spcPts val="0"/>
              </a:spcBef>
              <a:spcAft>
                <a:spcPts val="0"/>
              </a:spcAft>
              <a:buClr>
                <a:schemeClr val="lt1"/>
              </a:buClr>
              <a:buSzPts val="2400"/>
              <a:buChar char="●"/>
            </a:pPr>
            <a:r>
              <a:rPr lang="en" sz="2400">
                <a:solidFill>
                  <a:schemeClr val="lt1"/>
                </a:solidFill>
              </a:rPr>
              <a:t>What is Story Culture Live? </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StoryTime: Podcast Excerpt</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“Porch Treasure” Framework</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Activity 1: Story Spaces</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Activity 2: Porch Treasure</a:t>
            </a:r>
            <a:endParaRPr sz="2400">
              <a:solidFill>
                <a:schemeClr val="lt1"/>
              </a:solidFill>
            </a:endParaRPr>
          </a:p>
          <a:p>
            <a:pPr marL="457200" lvl="0" indent="-381000" algn="l" rtl="0">
              <a:spcBef>
                <a:spcPts val="0"/>
              </a:spcBef>
              <a:spcAft>
                <a:spcPts val="0"/>
              </a:spcAft>
              <a:buClr>
                <a:schemeClr val="lt1"/>
              </a:buClr>
              <a:buSzPts val="2400"/>
              <a:buChar char="●"/>
            </a:pPr>
            <a:r>
              <a:rPr lang="en" sz="2400">
                <a:solidFill>
                  <a:schemeClr val="lt1"/>
                </a:solidFill>
              </a:rPr>
              <a:t>Thank you and Invitation </a:t>
            </a:r>
            <a:endParaRPr sz="2400">
              <a:solidFill>
                <a:schemeClr val="lt1"/>
              </a:solidFill>
            </a:endParaRPr>
          </a:p>
          <a:p>
            <a:pPr marL="0" lvl="0" indent="0" algn="l" rtl="0">
              <a:spcBef>
                <a:spcPts val="0"/>
              </a:spcBef>
              <a:spcAft>
                <a:spcPts val="0"/>
              </a:spcAft>
              <a:buNone/>
            </a:pPr>
            <a:endParaRPr sz="2500">
              <a:solidFill>
                <a:schemeClr val="dk1"/>
              </a:solidFill>
            </a:endParaRPr>
          </a:p>
          <a:p>
            <a:pPr marL="0" lvl="0" indent="0" algn="l" rtl="0">
              <a:spcBef>
                <a:spcPts val="0"/>
              </a:spcBef>
              <a:spcAft>
                <a:spcPts val="0"/>
              </a:spcAft>
              <a:buNone/>
            </a:pPr>
            <a:endParaRPr sz="2500">
              <a:solidFill>
                <a:schemeClr val="dk1"/>
              </a:solidFill>
            </a:endParaRPr>
          </a:p>
          <a:p>
            <a:pPr marL="457200" lvl="0" indent="0" algn="l" rtl="0">
              <a:lnSpc>
                <a:spcPct val="115000"/>
              </a:lnSpc>
              <a:spcBef>
                <a:spcPts val="0"/>
              </a:spcBef>
              <a:spcAft>
                <a:spcPts val="0"/>
              </a:spcAft>
              <a:buNone/>
            </a:pPr>
            <a:endParaRPr sz="2500">
              <a:solidFill>
                <a:srgbClr val="F3F3F3"/>
              </a:solidFill>
            </a:endParaRPr>
          </a:p>
          <a:p>
            <a:pPr marL="457200" lvl="0" indent="0" algn="l" rtl="0">
              <a:lnSpc>
                <a:spcPct val="115000"/>
              </a:lnSpc>
              <a:spcBef>
                <a:spcPts val="0"/>
              </a:spcBef>
              <a:spcAft>
                <a:spcPts val="0"/>
              </a:spcAft>
              <a:buNone/>
            </a:pPr>
            <a:endParaRPr sz="2500">
              <a:solidFill>
                <a:srgbClr val="F3F3F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subTitle" idx="1"/>
          </p:nvPr>
        </p:nvSpPr>
        <p:spPr>
          <a:xfrm>
            <a:off x="311700" y="0"/>
            <a:ext cx="8520600" cy="7926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700" b="1">
              <a:solidFill>
                <a:srgbClr val="3C78D8"/>
              </a:solidFill>
            </a:endParaRPr>
          </a:p>
          <a:p>
            <a:pPr marL="0" lvl="0" indent="0" algn="l" rtl="0">
              <a:lnSpc>
                <a:spcPct val="115000"/>
              </a:lnSpc>
              <a:spcBef>
                <a:spcPts val="0"/>
              </a:spcBef>
              <a:spcAft>
                <a:spcPts val="0"/>
              </a:spcAft>
              <a:buClr>
                <a:schemeClr val="dk1"/>
              </a:buClr>
              <a:buSzPts val="1100"/>
              <a:buFont typeface="Arial"/>
              <a:buNone/>
            </a:pPr>
            <a:r>
              <a:rPr lang="en" sz="2700" b="1">
                <a:solidFill>
                  <a:srgbClr val="3C78D8"/>
                </a:solidFill>
              </a:rPr>
              <a:t>Story Culture Live </a:t>
            </a:r>
            <a:endParaRPr sz="2700" b="1">
              <a:solidFill>
                <a:srgbClr val="3C78D8"/>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lt2"/>
              </a:solidFill>
            </a:endParaRPr>
          </a:p>
          <a:p>
            <a:pPr marL="457200" lvl="0" indent="0" algn="l" rtl="0">
              <a:lnSpc>
                <a:spcPct val="115000"/>
              </a:lnSpc>
              <a:spcBef>
                <a:spcPts val="0"/>
              </a:spcBef>
              <a:spcAft>
                <a:spcPts val="0"/>
              </a:spcAft>
              <a:buNone/>
            </a:pPr>
            <a:endParaRPr sz="2200" b="1">
              <a:solidFill>
                <a:schemeClr val="lt2"/>
              </a:solidFill>
            </a:endParaRPr>
          </a:p>
          <a:p>
            <a:pPr marL="457200" lvl="0" indent="0" algn="l" rtl="0">
              <a:lnSpc>
                <a:spcPct val="115000"/>
              </a:lnSpc>
              <a:spcBef>
                <a:spcPts val="0"/>
              </a:spcBef>
              <a:spcAft>
                <a:spcPts val="0"/>
              </a:spcAft>
              <a:buNone/>
            </a:pPr>
            <a:r>
              <a:rPr lang="en" sz="2200" b="1">
                <a:solidFill>
                  <a:srgbClr val="1155CC"/>
                </a:solidFill>
              </a:rPr>
              <a:t>OPERATION #1: </a:t>
            </a:r>
            <a:r>
              <a:rPr lang="en" sz="2200" b="1">
                <a:solidFill>
                  <a:schemeClr val="lt2"/>
                </a:solidFill>
              </a:rPr>
              <a:t> </a:t>
            </a:r>
            <a:endParaRPr sz="2200" b="1">
              <a:solidFill>
                <a:schemeClr val="lt2"/>
              </a:solidFill>
            </a:endParaRPr>
          </a:p>
          <a:p>
            <a:pPr marL="457200" lvl="0" indent="0" algn="l" rtl="0">
              <a:lnSpc>
                <a:spcPct val="115000"/>
              </a:lnSpc>
              <a:spcBef>
                <a:spcPts val="0"/>
              </a:spcBef>
              <a:spcAft>
                <a:spcPts val="0"/>
              </a:spcAft>
              <a:buNone/>
            </a:pPr>
            <a:r>
              <a:rPr lang="en" sz="2200" b="1">
                <a:solidFill>
                  <a:schemeClr val="lt2"/>
                </a:solidFill>
              </a:rPr>
              <a:t>Framework (programming and research)</a:t>
            </a:r>
            <a:endParaRPr sz="2200" b="1">
              <a:solidFill>
                <a:schemeClr val="lt2"/>
              </a:solidFill>
            </a:endParaRPr>
          </a:p>
          <a:p>
            <a:pPr marL="457200" lvl="0" indent="0" algn="l" rtl="0">
              <a:lnSpc>
                <a:spcPct val="115000"/>
              </a:lnSpc>
              <a:spcBef>
                <a:spcPts val="0"/>
              </a:spcBef>
              <a:spcAft>
                <a:spcPts val="0"/>
              </a:spcAft>
              <a:buNone/>
            </a:pPr>
            <a:endParaRPr sz="2200">
              <a:solidFill>
                <a:schemeClr val="lt2"/>
              </a:solidFill>
            </a:endParaRPr>
          </a:p>
          <a:p>
            <a:pPr marL="457200" lvl="0" indent="0" algn="l" rtl="0">
              <a:lnSpc>
                <a:spcPct val="115000"/>
              </a:lnSpc>
              <a:spcBef>
                <a:spcPts val="0"/>
              </a:spcBef>
              <a:spcAft>
                <a:spcPts val="0"/>
              </a:spcAft>
              <a:buNone/>
            </a:pPr>
            <a:r>
              <a:rPr lang="en" sz="2200" b="1">
                <a:solidFill>
                  <a:srgbClr val="1155CC"/>
                </a:solidFill>
              </a:rPr>
              <a:t>OPERATION #2: </a:t>
            </a:r>
            <a:endParaRPr sz="2200" b="1">
              <a:solidFill>
                <a:srgbClr val="1155CC"/>
              </a:solidFill>
            </a:endParaRPr>
          </a:p>
          <a:p>
            <a:pPr marL="457200" lvl="0" indent="0" algn="l" rtl="0">
              <a:lnSpc>
                <a:spcPct val="115000"/>
              </a:lnSpc>
              <a:spcBef>
                <a:spcPts val="0"/>
              </a:spcBef>
              <a:spcAft>
                <a:spcPts val="0"/>
              </a:spcAft>
              <a:buNone/>
            </a:pPr>
            <a:r>
              <a:rPr lang="en" sz="2200" b="1">
                <a:solidFill>
                  <a:schemeClr val="lt2"/>
                </a:solidFill>
              </a:rPr>
              <a:t>Podcast (public and community engagement) </a:t>
            </a:r>
            <a:endParaRPr sz="2200" b="1">
              <a:solidFill>
                <a:schemeClr val="lt2"/>
              </a:solidFill>
            </a:endParaRPr>
          </a:p>
          <a:p>
            <a:pPr marL="457200" lvl="0" indent="0" algn="l" rtl="0">
              <a:lnSpc>
                <a:spcPct val="115000"/>
              </a:lnSpc>
              <a:spcBef>
                <a:spcPts val="0"/>
              </a:spcBef>
              <a:spcAft>
                <a:spcPts val="0"/>
              </a:spcAft>
              <a:buNone/>
            </a:pPr>
            <a:endParaRPr sz="2200">
              <a:solidFill>
                <a:schemeClr val="lt2"/>
              </a:solidFill>
            </a:endParaRPr>
          </a:p>
          <a:p>
            <a:pPr marL="0" lvl="0" indent="0" algn="l" rtl="0">
              <a:spcBef>
                <a:spcPts val="0"/>
              </a:spcBef>
              <a:spcAft>
                <a:spcPts val="0"/>
              </a:spcAft>
              <a:buNone/>
            </a:pPr>
            <a:r>
              <a:rPr lang="en" sz="2000">
                <a:solidFill>
                  <a:schemeClr val="lt2"/>
                </a:solidFill>
              </a:rPr>
              <a:t> </a:t>
            </a:r>
            <a:endParaRPr sz="2000">
              <a:solidFill>
                <a:schemeClr val="l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subTitle" idx="1"/>
          </p:nvPr>
        </p:nvSpPr>
        <p:spPr>
          <a:xfrm>
            <a:off x="311700" y="0"/>
            <a:ext cx="8520600" cy="7926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2700" b="1">
              <a:solidFill>
                <a:srgbClr val="3C78D8"/>
              </a:solidFill>
            </a:endParaRPr>
          </a:p>
          <a:p>
            <a:pPr marL="0" lvl="0" indent="0" algn="l" rtl="0">
              <a:lnSpc>
                <a:spcPct val="115000"/>
              </a:lnSpc>
              <a:spcBef>
                <a:spcPts val="0"/>
              </a:spcBef>
              <a:spcAft>
                <a:spcPts val="0"/>
              </a:spcAft>
              <a:buClr>
                <a:schemeClr val="dk1"/>
              </a:buClr>
              <a:buSzPts val="1100"/>
              <a:buFont typeface="Arial"/>
              <a:buNone/>
            </a:pPr>
            <a:r>
              <a:rPr lang="en" sz="2700" b="1">
                <a:solidFill>
                  <a:srgbClr val="3C78D8"/>
                </a:solidFill>
              </a:rPr>
              <a:t>Story Culture Live </a:t>
            </a:r>
            <a:endParaRPr sz="2700" b="1">
              <a:solidFill>
                <a:srgbClr val="3C78D8"/>
              </a:solidFill>
            </a:endParaRPr>
          </a:p>
          <a:p>
            <a:pPr marL="0" lvl="0" indent="0" algn="l" rtl="0">
              <a:lnSpc>
                <a:spcPct val="115000"/>
              </a:lnSpc>
              <a:spcBef>
                <a:spcPts val="0"/>
              </a:spcBef>
              <a:spcAft>
                <a:spcPts val="0"/>
              </a:spcAft>
              <a:buClr>
                <a:schemeClr val="dk1"/>
              </a:buClr>
              <a:buSzPts val="1100"/>
              <a:buFont typeface="Arial"/>
              <a:buNone/>
            </a:pPr>
            <a:endParaRPr sz="1800" b="1">
              <a:solidFill>
                <a:schemeClr val="lt2"/>
              </a:solidFill>
            </a:endParaRPr>
          </a:p>
          <a:p>
            <a:pPr marL="457200" lvl="0" indent="0" algn="l" rtl="0">
              <a:lnSpc>
                <a:spcPct val="115000"/>
              </a:lnSpc>
              <a:spcBef>
                <a:spcPts val="0"/>
              </a:spcBef>
              <a:spcAft>
                <a:spcPts val="0"/>
              </a:spcAft>
              <a:buNone/>
            </a:pPr>
            <a:endParaRPr sz="2200" b="1">
              <a:solidFill>
                <a:schemeClr val="lt2"/>
              </a:solidFill>
            </a:endParaRPr>
          </a:p>
          <a:p>
            <a:pPr marL="457200" lvl="0" indent="0" algn="l" rtl="0">
              <a:lnSpc>
                <a:spcPct val="115000"/>
              </a:lnSpc>
              <a:spcBef>
                <a:spcPts val="0"/>
              </a:spcBef>
              <a:spcAft>
                <a:spcPts val="0"/>
              </a:spcAft>
              <a:buNone/>
            </a:pPr>
            <a:r>
              <a:rPr lang="en" sz="2200" b="1">
                <a:solidFill>
                  <a:srgbClr val="1155CC"/>
                </a:solidFill>
              </a:rPr>
              <a:t>PURPOSE OF SCL: </a:t>
            </a:r>
            <a:r>
              <a:rPr lang="en" sz="2200" b="1">
                <a:solidFill>
                  <a:schemeClr val="lt2"/>
                </a:solidFill>
              </a:rPr>
              <a:t> </a:t>
            </a:r>
            <a:endParaRPr sz="2200" b="1">
              <a:solidFill>
                <a:schemeClr val="lt2"/>
              </a:solidFill>
            </a:endParaRPr>
          </a:p>
          <a:p>
            <a:pPr marL="457200" lvl="0" indent="-368300" algn="l" rtl="0">
              <a:lnSpc>
                <a:spcPct val="115000"/>
              </a:lnSpc>
              <a:spcBef>
                <a:spcPts val="0"/>
              </a:spcBef>
              <a:spcAft>
                <a:spcPts val="0"/>
              </a:spcAft>
              <a:buClr>
                <a:schemeClr val="lt2"/>
              </a:buClr>
              <a:buSzPts val="2200"/>
              <a:buChar char="●"/>
            </a:pPr>
            <a:r>
              <a:rPr lang="en" sz="2200" b="1">
                <a:solidFill>
                  <a:schemeClr val="lt2"/>
                </a:solidFill>
              </a:rPr>
              <a:t>Taxonomy of storytelling traditions/story spaces</a:t>
            </a:r>
            <a:endParaRPr sz="2200" b="1">
              <a:solidFill>
                <a:schemeClr val="lt2"/>
              </a:solidFill>
            </a:endParaRPr>
          </a:p>
          <a:p>
            <a:pPr marL="457200" lvl="0" indent="-368300" algn="l" rtl="0">
              <a:lnSpc>
                <a:spcPct val="115000"/>
              </a:lnSpc>
              <a:spcBef>
                <a:spcPts val="0"/>
              </a:spcBef>
              <a:spcAft>
                <a:spcPts val="0"/>
              </a:spcAft>
              <a:buClr>
                <a:schemeClr val="lt2"/>
              </a:buClr>
              <a:buSzPts val="2200"/>
              <a:buChar char="●"/>
            </a:pPr>
            <a:r>
              <a:rPr lang="en" sz="2200" b="1">
                <a:solidFill>
                  <a:schemeClr val="lt2"/>
                </a:solidFill>
              </a:rPr>
              <a:t>Possibly receive help from African American elders</a:t>
            </a:r>
            <a:endParaRPr sz="2200" b="1">
              <a:solidFill>
                <a:schemeClr val="lt2"/>
              </a:solidFill>
            </a:endParaRPr>
          </a:p>
          <a:p>
            <a:pPr marL="457200" lvl="0" indent="-368300" algn="l" rtl="0">
              <a:lnSpc>
                <a:spcPct val="115000"/>
              </a:lnSpc>
              <a:spcBef>
                <a:spcPts val="0"/>
              </a:spcBef>
              <a:spcAft>
                <a:spcPts val="0"/>
              </a:spcAft>
              <a:buClr>
                <a:schemeClr val="lt2"/>
              </a:buClr>
              <a:buSzPts val="2200"/>
              <a:buChar char="●"/>
            </a:pPr>
            <a:r>
              <a:rPr lang="en" sz="2200" b="1">
                <a:solidFill>
                  <a:schemeClr val="lt2"/>
                </a:solidFill>
              </a:rPr>
              <a:t>Ignite a renaissance of this brand of storytelling </a:t>
            </a:r>
            <a:endParaRPr sz="2200" b="1">
              <a:solidFill>
                <a:schemeClr val="lt2"/>
              </a:solidFill>
            </a:endParaRPr>
          </a:p>
          <a:p>
            <a:pPr marL="457200" lvl="0" indent="0" algn="l" rtl="0">
              <a:lnSpc>
                <a:spcPct val="115000"/>
              </a:lnSpc>
              <a:spcBef>
                <a:spcPts val="0"/>
              </a:spcBef>
              <a:spcAft>
                <a:spcPts val="0"/>
              </a:spcAft>
              <a:buNone/>
            </a:pPr>
            <a:endParaRPr sz="2200" b="1">
              <a:solidFill>
                <a:schemeClr val="lt2"/>
              </a:solidFill>
            </a:endParaRPr>
          </a:p>
          <a:p>
            <a:pPr marL="457200" lvl="0" indent="0" algn="l" rtl="0">
              <a:lnSpc>
                <a:spcPct val="115000"/>
              </a:lnSpc>
              <a:spcBef>
                <a:spcPts val="0"/>
              </a:spcBef>
              <a:spcAft>
                <a:spcPts val="0"/>
              </a:spcAft>
              <a:buNone/>
            </a:pPr>
            <a:endParaRPr sz="2200">
              <a:solidFill>
                <a:schemeClr val="lt2"/>
              </a:solidFill>
            </a:endParaRPr>
          </a:p>
          <a:p>
            <a:pPr marL="0" lvl="0" indent="0" algn="l" rtl="0">
              <a:spcBef>
                <a:spcPts val="0"/>
              </a:spcBef>
              <a:spcAft>
                <a:spcPts val="0"/>
              </a:spcAft>
              <a:buNone/>
            </a:pPr>
            <a:r>
              <a:rPr lang="en" sz="2000">
                <a:solidFill>
                  <a:schemeClr val="lt2"/>
                </a:solidFill>
              </a:rPr>
              <a:t> </a:t>
            </a:r>
            <a:endParaRPr sz="2000">
              <a:solidFill>
                <a:schemeClr val="lt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131212"/>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1009</Words>
  <Application>Microsoft Office PowerPoint</Application>
  <PresentationFormat>On-screen Show (16:9)</PresentationFormat>
  <Paragraphs>149</Paragraphs>
  <Slides>31</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Simple Light</vt:lpstr>
      <vt:lpstr>Office Theme</vt:lpstr>
      <vt:lpstr>1_Office Theme</vt:lpstr>
      <vt:lpstr>Welcome to  Story Culture Live: Homegrown Storytelling as Actionable Anti-Racism Work   with Clarissa Walker</vt:lpstr>
      <vt:lpstr>Thank you!</vt:lpstr>
      <vt:lpstr>Participation Guidelines</vt:lpstr>
      <vt:lpstr>How to find the chat panel in Zoom</vt:lpstr>
      <vt:lpstr>Upcoming Reading Club</vt:lpstr>
      <vt:lpstr>PowerPoint Presentation</vt:lpstr>
      <vt:lpstr>ORDER OF THE PRESENTATION</vt:lpstr>
      <vt:lpstr>PowerPoint Presentation</vt:lpstr>
      <vt:lpstr>PowerPoint Presentation</vt:lpstr>
      <vt:lpstr>PowerPoint Presentation</vt:lpstr>
      <vt:lpstr>PowerPoint Presentation</vt:lpstr>
      <vt:lpstr>PowerPoint Presentation</vt:lpstr>
      <vt:lpstr>PowerPoint Presentation</vt:lpstr>
      <vt:lpstr>ORDER OF THE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ORDER OF THE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Story Culture Live: Homegrown Storytelling as Actionable Anti-Racism Work   with Clarissa Walker</dc:title>
  <cp:lastModifiedBy>Megan Boeshart</cp:lastModifiedBy>
  <cp:revision>1</cp:revision>
  <dcterms:modified xsi:type="dcterms:W3CDTF">2022-09-11T22:44:01Z</dcterms:modified>
</cp:coreProperties>
</file>