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57" r:id="rId4"/>
    <p:sldId id="258" r:id="rId5"/>
    <p:sldId id="264" r:id="rId6"/>
    <p:sldId id="259" r:id="rId7"/>
    <p:sldId id="26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66323" autoAdjust="0"/>
  </p:normalViewPr>
  <p:slideViewPr>
    <p:cSldViewPr snapToGrid="0">
      <p:cViewPr varScale="1">
        <p:scale>
          <a:sx n="52" d="100"/>
          <a:sy n="52" d="100"/>
        </p:scale>
        <p:origin x="170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5DD6B-662B-45E2-99FC-0BB6CA7E022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3371F0BF-84BF-4D81-8315-48A38836493F}">
      <dgm:prSet custT="1"/>
      <dgm:spPr/>
      <dgm:t>
        <a:bodyPr/>
        <a:lstStyle/>
        <a:p>
          <a:r>
            <a:rPr lang="en-US" sz="2400" dirty="0"/>
            <a:t>Spring 2016</a:t>
          </a:r>
        </a:p>
      </dgm:t>
    </dgm:pt>
    <dgm:pt modelId="{0D2F98E5-0DFA-41DC-BD3D-193E7C74B06D}" type="parTrans" cxnId="{47EA7CCF-E976-4960-BE3D-19132ED667BE}">
      <dgm:prSet/>
      <dgm:spPr/>
      <dgm:t>
        <a:bodyPr/>
        <a:lstStyle/>
        <a:p>
          <a:endParaRPr lang="en-US"/>
        </a:p>
      </dgm:t>
    </dgm:pt>
    <dgm:pt modelId="{C3256AB5-1ACA-455A-897F-D4E16AD54EF7}" type="sibTrans" cxnId="{47EA7CCF-E976-4960-BE3D-19132ED667BE}">
      <dgm:prSet/>
      <dgm:spPr/>
      <dgm:t>
        <a:bodyPr/>
        <a:lstStyle/>
        <a:p>
          <a:endParaRPr lang="en-US"/>
        </a:p>
      </dgm:t>
    </dgm:pt>
    <dgm:pt modelId="{03BAF10E-AC8A-4A1D-96C7-3B8F470609C4}">
      <dgm:prSet custT="1"/>
      <dgm:spPr/>
      <dgm:t>
        <a:bodyPr/>
        <a:lstStyle/>
        <a:p>
          <a:r>
            <a:rPr lang="en-US" sz="1800"/>
            <a:t>Adopted WCOnline</a:t>
          </a:r>
        </a:p>
      </dgm:t>
    </dgm:pt>
    <dgm:pt modelId="{D1987833-0D27-4CF5-97DE-C5F880A94FE2}" type="parTrans" cxnId="{1F6A804B-8C31-4F67-865A-4D8BB796C4AC}">
      <dgm:prSet/>
      <dgm:spPr/>
      <dgm:t>
        <a:bodyPr/>
        <a:lstStyle/>
        <a:p>
          <a:endParaRPr lang="en-US"/>
        </a:p>
      </dgm:t>
    </dgm:pt>
    <dgm:pt modelId="{4935C4D9-64CC-4C4D-A23C-B3AC26F7DAF4}" type="sibTrans" cxnId="{1F6A804B-8C31-4F67-865A-4D8BB796C4AC}">
      <dgm:prSet/>
      <dgm:spPr/>
      <dgm:t>
        <a:bodyPr/>
        <a:lstStyle/>
        <a:p>
          <a:endParaRPr lang="en-US"/>
        </a:p>
      </dgm:t>
    </dgm:pt>
    <dgm:pt modelId="{9F5D2DB9-9312-46E5-8985-628C2248D552}">
      <dgm:prSet custT="1"/>
      <dgm:spPr/>
      <dgm:t>
        <a:bodyPr/>
        <a:lstStyle/>
        <a:p>
          <a:r>
            <a:rPr lang="en-US" sz="1800" dirty="0"/>
            <a:t>Decided on format (synchronous online)</a:t>
          </a:r>
        </a:p>
      </dgm:t>
    </dgm:pt>
    <dgm:pt modelId="{B9707C3C-5FC2-4F21-957A-6A546DB6D620}" type="parTrans" cxnId="{B056C661-79B1-4649-A1D8-14566B345146}">
      <dgm:prSet/>
      <dgm:spPr/>
      <dgm:t>
        <a:bodyPr/>
        <a:lstStyle/>
        <a:p>
          <a:endParaRPr lang="en-US"/>
        </a:p>
      </dgm:t>
    </dgm:pt>
    <dgm:pt modelId="{9D556DAE-F1EC-4022-AE98-12CB21B43002}" type="sibTrans" cxnId="{B056C661-79B1-4649-A1D8-14566B345146}">
      <dgm:prSet/>
      <dgm:spPr/>
      <dgm:t>
        <a:bodyPr/>
        <a:lstStyle/>
        <a:p>
          <a:endParaRPr lang="en-US"/>
        </a:p>
      </dgm:t>
    </dgm:pt>
    <dgm:pt modelId="{8442E6ED-81AD-481F-B76F-D5874D479C4E}">
      <dgm:prSet custT="1"/>
      <dgm:spPr/>
      <dgm:t>
        <a:bodyPr/>
        <a:lstStyle/>
        <a:p>
          <a:r>
            <a:rPr lang="en-US" sz="1800" dirty="0"/>
            <a:t>Prepared IRB application</a:t>
          </a:r>
        </a:p>
      </dgm:t>
    </dgm:pt>
    <dgm:pt modelId="{81A2DE56-9E1F-4514-993B-C81CE41298AC}" type="parTrans" cxnId="{E46F7E75-5F56-4077-A466-81C9E9C50195}">
      <dgm:prSet/>
      <dgm:spPr/>
      <dgm:t>
        <a:bodyPr/>
        <a:lstStyle/>
        <a:p>
          <a:endParaRPr lang="en-US"/>
        </a:p>
      </dgm:t>
    </dgm:pt>
    <dgm:pt modelId="{23D2BCD3-2112-4C5E-BF48-A92B4F424383}" type="sibTrans" cxnId="{E46F7E75-5F56-4077-A466-81C9E9C50195}">
      <dgm:prSet/>
      <dgm:spPr/>
      <dgm:t>
        <a:bodyPr/>
        <a:lstStyle/>
        <a:p>
          <a:endParaRPr lang="en-US"/>
        </a:p>
      </dgm:t>
    </dgm:pt>
    <dgm:pt modelId="{DF4F25EC-A313-4172-8A8A-E6590B7B18EA}">
      <dgm:prSet custT="1"/>
      <dgm:spPr/>
      <dgm:t>
        <a:bodyPr/>
        <a:lstStyle/>
        <a:p>
          <a:r>
            <a:rPr lang="en-US" sz="2400" dirty="0"/>
            <a:t>Fall 206</a:t>
          </a:r>
        </a:p>
      </dgm:t>
    </dgm:pt>
    <dgm:pt modelId="{2057EB05-7CCE-484C-829B-2ADEC4A0931F}" type="parTrans" cxnId="{41CAF9D5-A185-468F-926C-1DB079925CBD}">
      <dgm:prSet/>
      <dgm:spPr/>
      <dgm:t>
        <a:bodyPr/>
        <a:lstStyle/>
        <a:p>
          <a:endParaRPr lang="en-US"/>
        </a:p>
      </dgm:t>
    </dgm:pt>
    <dgm:pt modelId="{675A86D7-40AF-408F-9AAD-2AFB089B5289}" type="sibTrans" cxnId="{41CAF9D5-A185-468F-926C-1DB079925CBD}">
      <dgm:prSet/>
      <dgm:spPr/>
      <dgm:t>
        <a:bodyPr/>
        <a:lstStyle/>
        <a:p>
          <a:endParaRPr lang="en-US"/>
        </a:p>
      </dgm:t>
    </dgm:pt>
    <dgm:pt modelId="{648FF9B5-3CFA-4D3C-BAC8-7921966C32AB}">
      <dgm:prSet custT="1"/>
      <dgm:spPr/>
      <dgm:t>
        <a:bodyPr/>
        <a:lstStyle/>
        <a:p>
          <a:r>
            <a:rPr lang="en-US" sz="1800"/>
            <a:t>Assembled research team</a:t>
          </a:r>
        </a:p>
      </dgm:t>
    </dgm:pt>
    <dgm:pt modelId="{FE126197-F9EC-4C58-B598-E49BFA98D94D}" type="parTrans" cxnId="{B07866C9-78D5-468B-8F83-446B42E09C62}">
      <dgm:prSet/>
      <dgm:spPr/>
      <dgm:t>
        <a:bodyPr/>
        <a:lstStyle/>
        <a:p>
          <a:endParaRPr lang="en-US"/>
        </a:p>
      </dgm:t>
    </dgm:pt>
    <dgm:pt modelId="{94A6A8CF-958E-435E-9D77-6138F8E4CD05}" type="sibTrans" cxnId="{B07866C9-78D5-468B-8F83-446B42E09C62}">
      <dgm:prSet/>
      <dgm:spPr/>
      <dgm:t>
        <a:bodyPr/>
        <a:lstStyle/>
        <a:p>
          <a:endParaRPr lang="en-US"/>
        </a:p>
      </dgm:t>
    </dgm:pt>
    <dgm:pt modelId="{B8EAEBA4-0C7C-4EBD-8D60-419F41DEA520}">
      <dgm:prSet custT="1"/>
      <dgm:spPr/>
      <dgm:t>
        <a:bodyPr/>
        <a:lstStyle/>
        <a:p>
          <a:r>
            <a:rPr lang="en-US" sz="1800" dirty="0"/>
            <a:t>Review scholarship</a:t>
          </a:r>
        </a:p>
      </dgm:t>
    </dgm:pt>
    <dgm:pt modelId="{AEFAEF29-F229-4DF1-8E92-76ED88C4E620}" type="parTrans" cxnId="{5D13CB4E-E11E-4362-B572-DA109AA031DF}">
      <dgm:prSet/>
      <dgm:spPr/>
      <dgm:t>
        <a:bodyPr/>
        <a:lstStyle/>
        <a:p>
          <a:endParaRPr lang="en-US"/>
        </a:p>
      </dgm:t>
    </dgm:pt>
    <dgm:pt modelId="{B5FB23E7-4643-4301-824A-5449DB137589}" type="sibTrans" cxnId="{5D13CB4E-E11E-4362-B572-DA109AA031DF}">
      <dgm:prSet/>
      <dgm:spPr/>
      <dgm:t>
        <a:bodyPr/>
        <a:lstStyle/>
        <a:p>
          <a:endParaRPr lang="en-US"/>
        </a:p>
      </dgm:t>
    </dgm:pt>
    <dgm:pt modelId="{83545B99-5E7D-40B5-8248-734C1AEA0B19}">
      <dgm:prSet custT="1"/>
      <dgm:spPr/>
      <dgm:t>
        <a:bodyPr/>
        <a:lstStyle/>
        <a:p>
          <a:r>
            <a:rPr lang="en-US" sz="1800" dirty="0"/>
            <a:t>Revised study design &amp; modified IRB</a:t>
          </a:r>
        </a:p>
      </dgm:t>
    </dgm:pt>
    <dgm:pt modelId="{1C7C3398-C252-44D0-948D-67CCF5772639}" type="parTrans" cxnId="{67D7DF92-BF9C-4FBC-9488-F7CECEA10CC6}">
      <dgm:prSet/>
      <dgm:spPr/>
      <dgm:t>
        <a:bodyPr/>
        <a:lstStyle/>
        <a:p>
          <a:endParaRPr lang="en-US"/>
        </a:p>
      </dgm:t>
    </dgm:pt>
    <dgm:pt modelId="{D8680137-002E-46AD-9B84-C1C74FA3346A}" type="sibTrans" cxnId="{67D7DF92-BF9C-4FBC-9488-F7CECEA10CC6}">
      <dgm:prSet/>
      <dgm:spPr/>
      <dgm:t>
        <a:bodyPr/>
        <a:lstStyle/>
        <a:p>
          <a:endParaRPr lang="en-US"/>
        </a:p>
      </dgm:t>
    </dgm:pt>
    <dgm:pt modelId="{CF616020-3166-4E53-B398-1BC58E9EAD7C}">
      <dgm:prSet custT="1"/>
      <dgm:spPr/>
      <dgm:t>
        <a:bodyPr/>
        <a:lstStyle/>
        <a:p>
          <a:r>
            <a:rPr lang="en-US" sz="1800" dirty="0"/>
            <a:t>Usability testing</a:t>
          </a:r>
        </a:p>
      </dgm:t>
    </dgm:pt>
    <dgm:pt modelId="{A8620167-9819-439E-A9F6-2CBD112D7BE6}" type="parTrans" cxnId="{8060CAFC-3D49-4EF5-B2C8-FF95C184886E}">
      <dgm:prSet/>
      <dgm:spPr/>
      <dgm:t>
        <a:bodyPr/>
        <a:lstStyle/>
        <a:p>
          <a:endParaRPr lang="en-US"/>
        </a:p>
      </dgm:t>
    </dgm:pt>
    <dgm:pt modelId="{DE5EB424-DCC1-4773-9FED-C24552BB2B78}" type="sibTrans" cxnId="{8060CAFC-3D49-4EF5-B2C8-FF95C184886E}">
      <dgm:prSet/>
      <dgm:spPr/>
      <dgm:t>
        <a:bodyPr/>
        <a:lstStyle/>
        <a:p>
          <a:endParaRPr lang="en-US"/>
        </a:p>
      </dgm:t>
    </dgm:pt>
    <dgm:pt modelId="{D6BD0CD8-7147-4A62-9F0D-583F681EA5D8}">
      <dgm:prSet custT="1"/>
      <dgm:spPr/>
      <dgm:t>
        <a:bodyPr/>
        <a:lstStyle/>
        <a:p>
          <a:r>
            <a:rPr lang="en-US" sz="2400" dirty="0"/>
            <a:t>Spring 2017</a:t>
          </a:r>
        </a:p>
      </dgm:t>
    </dgm:pt>
    <dgm:pt modelId="{188F1919-42EF-4FF0-8C43-4AD050C3F8F5}" type="parTrans" cxnId="{2DB99727-A8A9-4C29-B12E-3C50EFD6CE61}">
      <dgm:prSet/>
      <dgm:spPr/>
      <dgm:t>
        <a:bodyPr/>
        <a:lstStyle/>
        <a:p>
          <a:endParaRPr lang="en-US"/>
        </a:p>
      </dgm:t>
    </dgm:pt>
    <dgm:pt modelId="{5DD2C9B0-7A1E-456F-9F80-2628FDF92320}" type="sibTrans" cxnId="{2DB99727-A8A9-4C29-B12E-3C50EFD6CE61}">
      <dgm:prSet/>
      <dgm:spPr/>
      <dgm:t>
        <a:bodyPr/>
        <a:lstStyle/>
        <a:p>
          <a:endParaRPr lang="en-US"/>
        </a:p>
      </dgm:t>
    </dgm:pt>
    <dgm:pt modelId="{50175C7A-2105-4BF2-B635-2A4A5C56AA69}">
      <dgm:prSet custT="1"/>
      <dgm:spPr/>
      <dgm:t>
        <a:bodyPr/>
        <a:lstStyle/>
        <a:p>
          <a:r>
            <a:rPr lang="en-US" sz="1800" dirty="0"/>
            <a:t>Promoted online services</a:t>
          </a:r>
        </a:p>
      </dgm:t>
    </dgm:pt>
    <dgm:pt modelId="{F7025A48-2834-4FE3-A235-F9AE18B3FB64}" type="parTrans" cxnId="{C7305E6C-DE66-4E48-A5F7-7469DC0FDCEB}">
      <dgm:prSet/>
      <dgm:spPr/>
      <dgm:t>
        <a:bodyPr/>
        <a:lstStyle/>
        <a:p>
          <a:endParaRPr lang="en-US"/>
        </a:p>
      </dgm:t>
    </dgm:pt>
    <dgm:pt modelId="{6D562686-997E-4D1A-8B22-C10C0F00FF51}" type="sibTrans" cxnId="{C7305E6C-DE66-4E48-A5F7-7469DC0FDCEB}">
      <dgm:prSet/>
      <dgm:spPr/>
      <dgm:t>
        <a:bodyPr/>
        <a:lstStyle/>
        <a:p>
          <a:endParaRPr lang="en-US"/>
        </a:p>
      </dgm:t>
    </dgm:pt>
    <dgm:pt modelId="{FADE794D-DC06-40E9-8BE9-C9CBAC1B7378}">
      <dgm:prSet custT="1"/>
      <dgm:spPr/>
      <dgm:t>
        <a:bodyPr/>
        <a:lstStyle/>
        <a:p>
          <a:r>
            <a:rPr lang="en-US" sz="1800" dirty="0"/>
            <a:t>Created instructions for writers &amp; tutors</a:t>
          </a:r>
        </a:p>
      </dgm:t>
    </dgm:pt>
    <dgm:pt modelId="{AC530935-F963-4503-8263-C48B3A9ACBF4}" type="parTrans" cxnId="{B0810199-7683-4FB0-B2BD-51D1ED92BAF2}">
      <dgm:prSet/>
      <dgm:spPr/>
      <dgm:t>
        <a:bodyPr/>
        <a:lstStyle/>
        <a:p>
          <a:endParaRPr lang="en-US"/>
        </a:p>
      </dgm:t>
    </dgm:pt>
    <dgm:pt modelId="{C1CD2BDC-80E5-4F7A-BE03-6FBC9C267811}" type="sibTrans" cxnId="{B0810199-7683-4FB0-B2BD-51D1ED92BAF2}">
      <dgm:prSet/>
      <dgm:spPr/>
      <dgm:t>
        <a:bodyPr/>
        <a:lstStyle/>
        <a:p>
          <a:endParaRPr lang="en-US"/>
        </a:p>
      </dgm:t>
    </dgm:pt>
    <dgm:pt modelId="{9376B9A6-428C-4983-931F-737ED8850843}">
      <dgm:prSet custT="1"/>
      <dgm:spPr/>
      <dgm:t>
        <a:bodyPr/>
        <a:lstStyle/>
        <a:p>
          <a:r>
            <a:rPr lang="en-US" sz="1800" dirty="0"/>
            <a:t>Conducted interviews with team</a:t>
          </a:r>
        </a:p>
      </dgm:t>
    </dgm:pt>
    <dgm:pt modelId="{286E66CF-B77D-4F97-94DE-33AC6DC5C8AA}" type="parTrans" cxnId="{90E50548-F894-437F-9AB5-96A34B4B0233}">
      <dgm:prSet/>
      <dgm:spPr/>
      <dgm:t>
        <a:bodyPr/>
        <a:lstStyle/>
        <a:p>
          <a:endParaRPr lang="en-US"/>
        </a:p>
      </dgm:t>
    </dgm:pt>
    <dgm:pt modelId="{DC55F9C9-DCF1-490D-9D69-289C6A9AD68F}" type="sibTrans" cxnId="{90E50548-F894-437F-9AB5-96A34B4B0233}">
      <dgm:prSet/>
      <dgm:spPr/>
      <dgm:t>
        <a:bodyPr/>
        <a:lstStyle/>
        <a:p>
          <a:endParaRPr lang="en-US"/>
        </a:p>
      </dgm:t>
    </dgm:pt>
    <dgm:pt modelId="{413A32CA-BE4F-493C-BE83-88938D6BA0A1}">
      <dgm:prSet custT="1"/>
      <dgm:spPr/>
      <dgm:t>
        <a:bodyPr/>
        <a:lstStyle/>
        <a:p>
          <a:r>
            <a:rPr lang="en-US" sz="1800" dirty="0"/>
            <a:t>Collected data Feb – May</a:t>
          </a:r>
        </a:p>
      </dgm:t>
    </dgm:pt>
    <dgm:pt modelId="{390C434D-F4F2-458B-9D4A-E5F195BA38BD}" type="parTrans" cxnId="{3367BFFB-E4BA-4435-94B8-CA639E714B2E}">
      <dgm:prSet/>
      <dgm:spPr/>
      <dgm:t>
        <a:bodyPr/>
        <a:lstStyle/>
        <a:p>
          <a:endParaRPr lang="en-US"/>
        </a:p>
      </dgm:t>
    </dgm:pt>
    <dgm:pt modelId="{9B444549-213B-4E96-B69A-4D062387E59F}" type="sibTrans" cxnId="{3367BFFB-E4BA-4435-94B8-CA639E714B2E}">
      <dgm:prSet/>
      <dgm:spPr/>
      <dgm:t>
        <a:bodyPr/>
        <a:lstStyle/>
        <a:p>
          <a:endParaRPr lang="en-US"/>
        </a:p>
      </dgm:t>
    </dgm:pt>
    <dgm:pt modelId="{0481B4D2-A800-4937-9AA6-4D1466104535}">
      <dgm:prSet custT="1"/>
      <dgm:spPr/>
      <dgm:t>
        <a:bodyPr/>
        <a:lstStyle/>
        <a:p>
          <a:r>
            <a:rPr lang="en-US" sz="2400" dirty="0"/>
            <a:t>Summer 2017</a:t>
          </a:r>
        </a:p>
      </dgm:t>
    </dgm:pt>
    <dgm:pt modelId="{5626EEC7-00CE-4BA0-8549-050C8DA80A6E}" type="parTrans" cxnId="{655A83E5-360C-4FB8-83BD-DC3C7ADB2535}">
      <dgm:prSet/>
      <dgm:spPr/>
      <dgm:t>
        <a:bodyPr/>
        <a:lstStyle/>
        <a:p>
          <a:endParaRPr lang="en-US"/>
        </a:p>
      </dgm:t>
    </dgm:pt>
    <dgm:pt modelId="{8F3C8628-5C43-4EBC-95B3-450B2045DE17}" type="sibTrans" cxnId="{655A83E5-360C-4FB8-83BD-DC3C7ADB2535}">
      <dgm:prSet/>
      <dgm:spPr/>
      <dgm:t>
        <a:bodyPr/>
        <a:lstStyle/>
        <a:p>
          <a:endParaRPr lang="en-US"/>
        </a:p>
      </dgm:t>
    </dgm:pt>
    <dgm:pt modelId="{516AA5B9-52CB-4D8E-B422-EB8DDF23083A}">
      <dgm:prSet custT="1"/>
      <dgm:spPr/>
      <dgm:t>
        <a:bodyPr/>
        <a:lstStyle/>
        <a:p>
          <a:r>
            <a:rPr lang="en-US" sz="1800" dirty="0"/>
            <a:t>Modified tutor training guidelines for online tutoring</a:t>
          </a:r>
        </a:p>
      </dgm:t>
    </dgm:pt>
    <dgm:pt modelId="{FE6DECEC-2493-441D-A967-E8A4A55DEAC2}" type="parTrans" cxnId="{D7C6E0FF-8ADE-4BA5-B403-F148E42B7A5F}">
      <dgm:prSet/>
      <dgm:spPr/>
      <dgm:t>
        <a:bodyPr/>
        <a:lstStyle/>
        <a:p>
          <a:endParaRPr lang="en-US"/>
        </a:p>
      </dgm:t>
    </dgm:pt>
    <dgm:pt modelId="{3A20CA55-478E-4947-9A06-3DA68B12823C}" type="sibTrans" cxnId="{D7C6E0FF-8ADE-4BA5-B403-F148E42B7A5F}">
      <dgm:prSet/>
      <dgm:spPr/>
      <dgm:t>
        <a:bodyPr/>
        <a:lstStyle/>
        <a:p>
          <a:endParaRPr lang="en-US"/>
        </a:p>
      </dgm:t>
    </dgm:pt>
    <dgm:pt modelId="{49AFB33F-2CB7-4A6E-BF59-41506014392D}">
      <dgm:prSet custT="1"/>
      <dgm:spPr/>
      <dgm:t>
        <a:bodyPr/>
        <a:lstStyle/>
        <a:p>
          <a:r>
            <a:rPr lang="en-US" sz="1800" dirty="0"/>
            <a:t>Data transcription</a:t>
          </a:r>
        </a:p>
      </dgm:t>
    </dgm:pt>
    <dgm:pt modelId="{159A72A8-B234-4544-8B83-92BE7E32FA3D}" type="parTrans" cxnId="{0E7FCC08-8D9D-48E7-BB23-F14B73AF018F}">
      <dgm:prSet/>
      <dgm:spPr/>
      <dgm:t>
        <a:bodyPr/>
        <a:lstStyle/>
        <a:p>
          <a:endParaRPr lang="en-US"/>
        </a:p>
      </dgm:t>
    </dgm:pt>
    <dgm:pt modelId="{FEE5EBEB-62DF-4AA4-8F77-DE2E602FFEBA}" type="sibTrans" cxnId="{0E7FCC08-8D9D-48E7-BB23-F14B73AF018F}">
      <dgm:prSet/>
      <dgm:spPr/>
      <dgm:t>
        <a:bodyPr/>
        <a:lstStyle/>
        <a:p>
          <a:endParaRPr lang="en-US"/>
        </a:p>
      </dgm:t>
    </dgm:pt>
    <dgm:pt modelId="{CB280C5E-3984-43DE-82C7-90510344B508}">
      <dgm:prSet custT="1"/>
      <dgm:spPr/>
      <dgm:t>
        <a:bodyPr/>
        <a:lstStyle/>
        <a:p>
          <a:r>
            <a:rPr lang="en-US" sz="1800" dirty="0"/>
            <a:t>Preliminary analysis</a:t>
          </a:r>
        </a:p>
      </dgm:t>
    </dgm:pt>
    <dgm:pt modelId="{5BDF9772-8392-4ABE-AE72-C1B52878D562}" type="parTrans" cxnId="{A57337AC-1751-42AE-A69E-8B472D66601C}">
      <dgm:prSet/>
      <dgm:spPr/>
      <dgm:t>
        <a:bodyPr/>
        <a:lstStyle/>
        <a:p>
          <a:endParaRPr lang="en-US"/>
        </a:p>
      </dgm:t>
    </dgm:pt>
    <dgm:pt modelId="{02A1CBDE-511F-478B-8AB7-7D203F1089DB}" type="sibTrans" cxnId="{A57337AC-1751-42AE-A69E-8B472D66601C}">
      <dgm:prSet/>
      <dgm:spPr/>
      <dgm:t>
        <a:bodyPr/>
        <a:lstStyle/>
        <a:p>
          <a:endParaRPr lang="en-US"/>
        </a:p>
      </dgm:t>
    </dgm:pt>
    <dgm:pt modelId="{C743E96D-68EA-4920-B50D-17F963B5B080}">
      <dgm:prSet custT="1"/>
      <dgm:spPr/>
      <dgm:t>
        <a:bodyPr/>
        <a:lstStyle/>
        <a:p>
          <a:r>
            <a:rPr lang="en-US" sz="2400" dirty="0"/>
            <a:t>Fall 2017</a:t>
          </a:r>
        </a:p>
      </dgm:t>
    </dgm:pt>
    <dgm:pt modelId="{32A3DA0E-9957-4A0E-B926-D4CF8082B9C6}" type="parTrans" cxnId="{1CAC30B7-A537-4C83-8E38-4EA9D553C852}">
      <dgm:prSet/>
      <dgm:spPr/>
      <dgm:t>
        <a:bodyPr/>
        <a:lstStyle/>
        <a:p>
          <a:endParaRPr lang="en-US"/>
        </a:p>
      </dgm:t>
    </dgm:pt>
    <dgm:pt modelId="{D451B8A8-D5F9-4E9D-9BDB-B4131C2564C0}" type="sibTrans" cxnId="{1CAC30B7-A537-4C83-8E38-4EA9D553C852}">
      <dgm:prSet/>
      <dgm:spPr/>
      <dgm:t>
        <a:bodyPr/>
        <a:lstStyle/>
        <a:p>
          <a:endParaRPr lang="en-US"/>
        </a:p>
      </dgm:t>
    </dgm:pt>
    <dgm:pt modelId="{E901F01E-49A2-4670-B093-BA3B139B4689}">
      <dgm:prSet custT="1"/>
      <dgm:spPr/>
      <dgm:t>
        <a:bodyPr/>
        <a:lstStyle/>
        <a:p>
          <a:r>
            <a:rPr lang="en-US" sz="1800"/>
            <a:t>IWCA presentation</a:t>
          </a:r>
        </a:p>
      </dgm:t>
    </dgm:pt>
    <dgm:pt modelId="{BAF6932C-7E02-4664-947E-5DE6DCE7FA09}" type="parTrans" cxnId="{EBAF1E73-101E-4410-99EA-EB4B7BC9A2D7}">
      <dgm:prSet/>
      <dgm:spPr/>
      <dgm:t>
        <a:bodyPr/>
        <a:lstStyle/>
        <a:p>
          <a:endParaRPr lang="en-US"/>
        </a:p>
      </dgm:t>
    </dgm:pt>
    <dgm:pt modelId="{7C3610B0-E48D-4831-9F2C-E71DA1BD7CAC}" type="sibTrans" cxnId="{EBAF1E73-101E-4410-99EA-EB4B7BC9A2D7}">
      <dgm:prSet/>
      <dgm:spPr/>
      <dgm:t>
        <a:bodyPr/>
        <a:lstStyle/>
        <a:p>
          <a:endParaRPr lang="en-US"/>
        </a:p>
      </dgm:t>
    </dgm:pt>
    <dgm:pt modelId="{086C8638-3211-486F-B00D-E240AA199326}">
      <dgm:prSet custT="1"/>
      <dgm:spPr/>
      <dgm:t>
        <a:bodyPr/>
        <a:lstStyle/>
        <a:p>
          <a:r>
            <a:rPr lang="en-US" sz="1800" dirty="0"/>
            <a:t>Transcription</a:t>
          </a:r>
        </a:p>
      </dgm:t>
    </dgm:pt>
    <dgm:pt modelId="{D25729AE-DAE4-41F7-AC29-C19DF6E36CED}" type="parTrans" cxnId="{AE3DE4E2-332F-427A-8ECC-3EF46DC7FC40}">
      <dgm:prSet/>
      <dgm:spPr/>
      <dgm:t>
        <a:bodyPr/>
        <a:lstStyle/>
        <a:p>
          <a:endParaRPr lang="en-US"/>
        </a:p>
      </dgm:t>
    </dgm:pt>
    <dgm:pt modelId="{1A7DBF2F-A21A-4553-B2C8-B9DED7481D7B}" type="sibTrans" cxnId="{AE3DE4E2-332F-427A-8ECC-3EF46DC7FC40}">
      <dgm:prSet/>
      <dgm:spPr/>
      <dgm:t>
        <a:bodyPr/>
        <a:lstStyle/>
        <a:p>
          <a:endParaRPr lang="en-US"/>
        </a:p>
      </dgm:t>
    </dgm:pt>
    <dgm:pt modelId="{093F817C-C726-4285-A704-ADF834102E1F}">
      <dgm:prSet custT="1"/>
      <dgm:spPr/>
      <dgm:t>
        <a:bodyPr/>
        <a:lstStyle/>
        <a:p>
          <a:r>
            <a:rPr lang="en-US" sz="1800" dirty="0"/>
            <a:t>Analysis</a:t>
          </a:r>
        </a:p>
      </dgm:t>
    </dgm:pt>
    <dgm:pt modelId="{DBAB30E7-3A99-429B-9D43-358C5372D148}" type="parTrans" cxnId="{381CFD4E-DD1C-4585-9028-4B40A96ADBB2}">
      <dgm:prSet/>
      <dgm:spPr/>
      <dgm:t>
        <a:bodyPr/>
        <a:lstStyle/>
        <a:p>
          <a:endParaRPr lang="en-US"/>
        </a:p>
      </dgm:t>
    </dgm:pt>
    <dgm:pt modelId="{B735A4B5-7560-46C1-A555-2CFC1CE387DE}" type="sibTrans" cxnId="{381CFD4E-DD1C-4585-9028-4B40A96ADBB2}">
      <dgm:prSet/>
      <dgm:spPr/>
      <dgm:t>
        <a:bodyPr/>
        <a:lstStyle/>
        <a:p>
          <a:endParaRPr lang="en-US"/>
        </a:p>
      </dgm:t>
    </dgm:pt>
    <dgm:pt modelId="{07D92FBA-AD70-456C-AD9D-4E08B5558346}">
      <dgm:prSet custT="1"/>
      <dgm:spPr/>
      <dgm:t>
        <a:bodyPr/>
        <a:lstStyle/>
        <a:p>
          <a:r>
            <a:rPr lang="en-US" sz="2400" dirty="0"/>
            <a:t>Spring 2019</a:t>
          </a:r>
        </a:p>
      </dgm:t>
    </dgm:pt>
    <dgm:pt modelId="{DD076691-D8EF-443B-99D0-82FA94E0B57F}" type="parTrans" cxnId="{669E8E2B-C7E9-4BD7-95D7-F85E74BA077F}">
      <dgm:prSet/>
      <dgm:spPr/>
      <dgm:t>
        <a:bodyPr/>
        <a:lstStyle/>
        <a:p>
          <a:endParaRPr lang="en-US"/>
        </a:p>
      </dgm:t>
    </dgm:pt>
    <dgm:pt modelId="{1F261440-599F-4E30-A177-9D088E92BD09}" type="sibTrans" cxnId="{669E8E2B-C7E9-4BD7-95D7-F85E74BA077F}">
      <dgm:prSet/>
      <dgm:spPr/>
      <dgm:t>
        <a:bodyPr/>
        <a:lstStyle/>
        <a:p>
          <a:endParaRPr lang="en-US"/>
        </a:p>
      </dgm:t>
    </dgm:pt>
    <dgm:pt modelId="{D48393AA-28F5-417A-9AA1-6CD1B458996A}">
      <dgm:prSet custT="1"/>
      <dgm:spPr/>
      <dgm:t>
        <a:bodyPr/>
        <a:lstStyle/>
        <a:p>
          <a:r>
            <a:rPr lang="en-US" sz="1800" dirty="0"/>
            <a:t>WCJ submission</a:t>
          </a:r>
          <a:endParaRPr lang="en-US" sz="1400" dirty="0"/>
        </a:p>
      </dgm:t>
    </dgm:pt>
    <dgm:pt modelId="{E69B3980-BA0C-48BB-9A09-9A4CDCA005A9}" type="parTrans" cxnId="{D41AE95E-E158-4D44-B96D-124568A7EA5D}">
      <dgm:prSet/>
      <dgm:spPr/>
      <dgm:t>
        <a:bodyPr/>
        <a:lstStyle/>
        <a:p>
          <a:endParaRPr lang="en-US"/>
        </a:p>
      </dgm:t>
    </dgm:pt>
    <dgm:pt modelId="{7BBE8EC6-138C-4A4F-9EA0-AA22E9972CE5}" type="sibTrans" cxnId="{D41AE95E-E158-4D44-B96D-124568A7EA5D}">
      <dgm:prSet/>
      <dgm:spPr/>
      <dgm:t>
        <a:bodyPr/>
        <a:lstStyle/>
        <a:p>
          <a:endParaRPr lang="en-US"/>
        </a:p>
      </dgm:t>
    </dgm:pt>
    <dgm:pt modelId="{E2FEBEDC-DA36-4121-A133-190717A560AE}">
      <dgm:prSet custT="1"/>
      <dgm:spPr/>
      <dgm:t>
        <a:bodyPr/>
        <a:lstStyle/>
        <a:p>
          <a:r>
            <a:rPr lang="en-US" sz="1400" dirty="0"/>
            <a:t>16 interviews</a:t>
          </a:r>
        </a:p>
      </dgm:t>
    </dgm:pt>
    <dgm:pt modelId="{4A037E62-F47D-4DE7-B59F-1A75B8BC53F1}" type="parTrans" cxnId="{AD609AB1-E1E2-4800-9772-9E805318A75C}">
      <dgm:prSet/>
      <dgm:spPr/>
      <dgm:t>
        <a:bodyPr/>
        <a:lstStyle/>
        <a:p>
          <a:endParaRPr lang="en-US"/>
        </a:p>
      </dgm:t>
    </dgm:pt>
    <dgm:pt modelId="{BEB17D3F-BA6C-400C-AFB8-BF88A7B721B8}" type="sibTrans" cxnId="{AD609AB1-E1E2-4800-9772-9E805318A75C}">
      <dgm:prSet/>
      <dgm:spPr/>
      <dgm:t>
        <a:bodyPr/>
        <a:lstStyle/>
        <a:p>
          <a:endParaRPr lang="en-US"/>
        </a:p>
      </dgm:t>
    </dgm:pt>
    <dgm:pt modelId="{00C525E7-2B12-4363-AF15-C45D0F845310}">
      <dgm:prSet custT="1"/>
      <dgm:spPr/>
      <dgm:t>
        <a:bodyPr/>
        <a:lstStyle/>
        <a:p>
          <a:r>
            <a:rPr lang="en-US" sz="1400" dirty="0"/>
            <a:t>67 tutor logs</a:t>
          </a:r>
        </a:p>
      </dgm:t>
    </dgm:pt>
    <dgm:pt modelId="{C4196E5F-0D69-4885-96A5-C9B70D2EA2FE}" type="parTrans" cxnId="{A7A38983-736D-45C2-8C9B-7A731B559F5B}">
      <dgm:prSet/>
      <dgm:spPr/>
      <dgm:t>
        <a:bodyPr/>
        <a:lstStyle/>
        <a:p>
          <a:endParaRPr lang="en-US"/>
        </a:p>
      </dgm:t>
    </dgm:pt>
    <dgm:pt modelId="{6DBDF5EA-D700-404A-A9D2-4C93FD333E82}" type="sibTrans" cxnId="{A7A38983-736D-45C2-8C9B-7A731B559F5B}">
      <dgm:prSet/>
      <dgm:spPr/>
      <dgm:t>
        <a:bodyPr/>
        <a:lstStyle/>
        <a:p>
          <a:endParaRPr lang="en-US"/>
        </a:p>
      </dgm:t>
    </dgm:pt>
    <dgm:pt modelId="{4C53362D-BFE3-4D1B-A37D-F4AF0B97B381}">
      <dgm:prSet custT="1"/>
      <dgm:spPr/>
      <dgm:t>
        <a:bodyPr/>
        <a:lstStyle/>
        <a:p>
          <a:r>
            <a:rPr lang="en-US" sz="1400" dirty="0"/>
            <a:t>50 surveys</a:t>
          </a:r>
        </a:p>
      </dgm:t>
    </dgm:pt>
    <dgm:pt modelId="{3BE96344-9D79-40DD-8C51-CD3E04A38B19}" type="parTrans" cxnId="{7C5F778E-0865-4106-A5B3-0CAECA3F36E7}">
      <dgm:prSet/>
      <dgm:spPr/>
      <dgm:t>
        <a:bodyPr/>
        <a:lstStyle/>
        <a:p>
          <a:endParaRPr lang="en-US"/>
        </a:p>
      </dgm:t>
    </dgm:pt>
    <dgm:pt modelId="{DB1C1DBB-D90F-4888-A0F2-03216A9B33CD}" type="sibTrans" cxnId="{7C5F778E-0865-4106-A5B3-0CAECA3F36E7}">
      <dgm:prSet/>
      <dgm:spPr/>
      <dgm:t>
        <a:bodyPr/>
        <a:lstStyle/>
        <a:p>
          <a:endParaRPr lang="en-US"/>
        </a:p>
      </dgm:t>
    </dgm:pt>
    <dgm:pt modelId="{93DA152E-FF0C-4F25-AE7D-93968B07C64B}">
      <dgm:prSet custT="1"/>
      <dgm:spPr/>
      <dgm:t>
        <a:bodyPr/>
        <a:lstStyle/>
        <a:p>
          <a:r>
            <a:rPr lang="en-US" sz="1400" dirty="0"/>
            <a:t>67 recorded tutorials</a:t>
          </a:r>
        </a:p>
      </dgm:t>
    </dgm:pt>
    <dgm:pt modelId="{FA56E234-C52E-4AA1-A154-A8A1276E5898}" type="parTrans" cxnId="{69E4A734-1BE0-4E7C-A441-CDE91A7ECE04}">
      <dgm:prSet/>
      <dgm:spPr/>
      <dgm:t>
        <a:bodyPr/>
        <a:lstStyle/>
        <a:p>
          <a:endParaRPr lang="en-US"/>
        </a:p>
      </dgm:t>
    </dgm:pt>
    <dgm:pt modelId="{48AC36BA-CE48-4B89-9EEB-1CCD00EF52BD}" type="sibTrans" cxnId="{69E4A734-1BE0-4E7C-A441-CDE91A7ECE04}">
      <dgm:prSet/>
      <dgm:spPr/>
      <dgm:t>
        <a:bodyPr/>
        <a:lstStyle/>
        <a:p>
          <a:endParaRPr lang="en-US"/>
        </a:p>
      </dgm:t>
    </dgm:pt>
    <dgm:pt modelId="{10A35386-5E58-4444-9774-463B444FB484}" type="pres">
      <dgm:prSet presAssocID="{BB55DD6B-662B-45E2-99FC-0BB6CA7E0223}" presName="Name0" presStyleCnt="0">
        <dgm:presLayoutVars>
          <dgm:dir/>
          <dgm:animLvl val="lvl"/>
          <dgm:resizeHandles val="exact"/>
        </dgm:presLayoutVars>
      </dgm:prSet>
      <dgm:spPr/>
    </dgm:pt>
    <dgm:pt modelId="{886CF2A1-5A4A-4FD9-BF14-B82BA9AF1F4E}" type="pres">
      <dgm:prSet presAssocID="{3371F0BF-84BF-4D81-8315-48A38836493F}" presName="composite" presStyleCnt="0"/>
      <dgm:spPr/>
    </dgm:pt>
    <dgm:pt modelId="{D3C5F716-CADB-4F44-8D4F-43E731E62110}" type="pres">
      <dgm:prSet presAssocID="{3371F0BF-84BF-4D81-8315-48A38836493F}" presName="parTx" presStyleLbl="node1" presStyleIdx="0" presStyleCnt="6">
        <dgm:presLayoutVars>
          <dgm:chMax val="0"/>
          <dgm:chPref val="0"/>
          <dgm:bulletEnabled val="1"/>
        </dgm:presLayoutVars>
      </dgm:prSet>
      <dgm:spPr/>
    </dgm:pt>
    <dgm:pt modelId="{78AB919D-D802-437A-816C-86A3633373D5}" type="pres">
      <dgm:prSet presAssocID="{3371F0BF-84BF-4D81-8315-48A38836493F}" presName="desTx" presStyleLbl="revTx" presStyleIdx="0" presStyleCnt="6">
        <dgm:presLayoutVars>
          <dgm:bulletEnabled val="1"/>
        </dgm:presLayoutVars>
      </dgm:prSet>
      <dgm:spPr/>
    </dgm:pt>
    <dgm:pt modelId="{206D6273-7833-4C34-B825-2454AEB7EF39}" type="pres">
      <dgm:prSet presAssocID="{C3256AB5-1ACA-455A-897F-D4E16AD54EF7}" presName="space" presStyleCnt="0"/>
      <dgm:spPr/>
    </dgm:pt>
    <dgm:pt modelId="{C2FBA891-3919-4B8D-ADAB-6FA4EFA0D142}" type="pres">
      <dgm:prSet presAssocID="{DF4F25EC-A313-4172-8A8A-E6590B7B18EA}" presName="composite" presStyleCnt="0"/>
      <dgm:spPr/>
    </dgm:pt>
    <dgm:pt modelId="{7A4CEF3E-80DB-473A-86CB-81216A32A9F9}" type="pres">
      <dgm:prSet presAssocID="{DF4F25EC-A313-4172-8A8A-E6590B7B18EA}" presName="parTx" presStyleLbl="node1" presStyleIdx="1" presStyleCnt="6">
        <dgm:presLayoutVars>
          <dgm:chMax val="0"/>
          <dgm:chPref val="0"/>
          <dgm:bulletEnabled val="1"/>
        </dgm:presLayoutVars>
      </dgm:prSet>
      <dgm:spPr/>
    </dgm:pt>
    <dgm:pt modelId="{AB149A2C-E9DA-4CF4-8528-5E498930A44E}" type="pres">
      <dgm:prSet presAssocID="{DF4F25EC-A313-4172-8A8A-E6590B7B18EA}" presName="desTx" presStyleLbl="revTx" presStyleIdx="1" presStyleCnt="6">
        <dgm:presLayoutVars>
          <dgm:bulletEnabled val="1"/>
        </dgm:presLayoutVars>
      </dgm:prSet>
      <dgm:spPr/>
    </dgm:pt>
    <dgm:pt modelId="{0C710FA1-F6CA-483C-837E-33C29509A89B}" type="pres">
      <dgm:prSet presAssocID="{675A86D7-40AF-408F-9AAD-2AFB089B5289}" presName="space" presStyleCnt="0"/>
      <dgm:spPr/>
    </dgm:pt>
    <dgm:pt modelId="{2070D477-AF36-4E5A-83C4-240CB81FA471}" type="pres">
      <dgm:prSet presAssocID="{D6BD0CD8-7147-4A62-9F0D-583F681EA5D8}" presName="composite" presStyleCnt="0"/>
      <dgm:spPr/>
    </dgm:pt>
    <dgm:pt modelId="{F975EEDD-9D73-4EBB-AB45-29EDCEC1F321}" type="pres">
      <dgm:prSet presAssocID="{D6BD0CD8-7147-4A62-9F0D-583F681EA5D8}" presName="parTx" presStyleLbl="node1" presStyleIdx="2" presStyleCnt="6">
        <dgm:presLayoutVars>
          <dgm:chMax val="0"/>
          <dgm:chPref val="0"/>
          <dgm:bulletEnabled val="1"/>
        </dgm:presLayoutVars>
      </dgm:prSet>
      <dgm:spPr/>
    </dgm:pt>
    <dgm:pt modelId="{49F9F315-0D6B-41A0-AD2A-401405D04912}" type="pres">
      <dgm:prSet presAssocID="{D6BD0CD8-7147-4A62-9F0D-583F681EA5D8}" presName="desTx" presStyleLbl="revTx" presStyleIdx="2" presStyleCnt="6">
        <dgm:presLayoutVars>
          <dgm:bulletEnabled val="1"/>
        </dgm:presLayoutVars>
      </dgm:prSet>
      <dgm:spPr/>
    </dgm:pt>
    <dgm:pt modelId="{9EAC4474-A77D-4E4F-B8A8-9DD09FA68B80}" type="pres">
      <dgm:prSet presAssocID="{5DD2C9B0-7A1E-456F-9F80-2628FDF92320}" presName="space" presStyleCnt="0"/>
      <dgm:spPr/>
    </dgm:pt>
    <dgm:pt modelId="{C55EDB0D-2FAB-44CE-91D2-46146EE7695D}" type="pres">
      <dgm:prSet presAssocID="{0481B4D2-A800-4937-9AA6-4D1466104535}" presName="composite" presStyleCnt="0"/>
      <dgm:spPr/>
    </dgm:pt>
    <dgm:pt modelId="{FD6C19FD-4F6E-484F-B2E3-2A860BA29078}" type="pres">
      <dgm:prSet presAssocID="{0481B4D2-A800-4937-9AA6-4D1466104535}" presName="parTx" presStyleLbl="node1" presStyleIdx="3" presStyleCnt="6">
        <dgm:presLayoutVars>
          <dgm:chMax val="0"/>
          <dgm:chPref val="0"/>
          <dgm:bulletEnabled val="1"/>
        </dgm:presLayoutVars>
      </dgm:prSet>
      <dgm:spPr/>
    </dgm:pt>
    <dgm:pt modelId="{93AD46B8-C061-48C7-970B-F7351A0D5717}" type="pres">
      <dgm:prSet presAssocID="{0481B4D2-A800-4937-9AA6-4D1466104535}" presName="desTx" presStyleLbl="revTx" presStyleIdx="3" presStyleCnt="6">
        <dgm:presLayoutVars>
          <dgm:bulletEnabled val="1"/>
        </dgm:presLayoutVars>
      </dgm:prSet>
      <dgm:spPr/>
    </dgm:pt>
    <dgm:pt modelId="{FB0153A0-F054-4755-B807-717803D4DA5F}" type="pres">
      <dgm:prSet presAssocID="{8F3C8628-5C43-4EBC-95B3-450B2045DE17}" presName="space" presStyleCnt="0"/>
      <dgm:spPr/>
    </dgm:pt>
    <dgm:pt modelId="{589CACE1-9DE7-4151-8403-2B2BADB60875}" type="pres">
      <dgm:prSet presAssocID="{C743E96D-68EA-4920-B50D-17F963B5B080}" presName="composite" presStyleCnt="0"/>
      <dgm:spPr/>
    </dgm:pt>
    <dgm:pt modelId="{A1B769D1-B8D6-4BEB-88B9-DF3661167B19}" type="pres">
      <dgm:prSet presAssocID="{C743E96D-68EA-4920-B50D-17F963B5B080}" presName="parTx" presStyleLbl="node1" presStyleIdx="4" presStyleCnt="6">
        <dgm:presLayoutVars>
          <dgm:chMax val="0"/>
          <dgm:chPref val="0"/>
          <dgm:bulletEnabled val="1"/>
        </dgm:presLayoutVars>
      </dgm:prSet>
      <dgm:spPr/>
    </dgm:pt>
    <dgm:pt modelId="{27FF1478-892C-441A-921C-9C9CA453E6D1}" type="pres">
      <dgm:prSet presAssocID="{C743E96D-68EA-4920-B50D-17F963B5B080}" presName="desTx" presStyleLbl="revTx" presStyleIdx="4" presStyleCnt="6">
        <dgm:presLayoutVars>
          <dgm:bulletEnabled val="1"/>
        </dgm:presLayoutVars>
      </dgm:prSet>
      <dgm:spPr/>
    </dgm:pt>
    <dgm:pt modelId="{E88F51C6-DDAF-433E-A6F3-084B9CCA2C80}" type="pres">
      <dgm:prSet presAssocID="{D451B8A8-D5F9-4E9D-9BDB-B4131C2564C0}" presName="space" presStyleCnt="0"/>
      <dgm:spPr/>
    </dgm:pt>
    <dgm:pt modelId="{34E9D1F1-CDC1-4C9E-91FF-D9C0DD719090}" type="pres">
      <dgm:prSet presAssocID="{07D92FBA-AD70-456C-AD9D-4E08B5558346}" presName="composite" presStyleCnt="0"/>
      <dgm:spPr/>
    </dgm:pt>
    <dgm:pt modelId="{49929D3D-BF3B-471B-A5DD-9867FF549360}" type="pres">
      <dgm:prSet presAssocID="{07D92FBA-AD70-456C-AD9D-4E08B5558346}" presName="parTx" presStyleLbl="node1" presStyleIdx="5" presStyleCnt="6">
        <dgm:presLayoutVars>
          <dgm:chMax val="0"/>
          <dgm:chPref val="0"/>
          <dgm:bulletEnabled val="1"/>
        </dgm:presLayoutVars>
      </dgm:prSet>
      <dgm:spPr/>
    </dgm:pt>
    <dgm:pt modelId="{F64A3658-0687-42C7-9AE8-4FF9031B2C9D}" type="pres">
      <dgm:prSet presAssocID="{07D92FBA-AD70-456C-AD9D-4E08B5558346}" presName="desTx" presStyleLbl="revTx" presStyleIdx="5" presStyleCnt="6">
        <dgm:presLayoutVars>
          <dgm:bulletEnabled val="1"/>
        </dgm:presLayoutVars>
      </dgm:prSet>
      <dgm:spPr/>
    </dgm:pt>
  </dgm:ptLst>
  <dgm:cxnLst>
    <dgm:cxn modelId="{0E7FCC08-8D9D-48E7-BB23-F14B73AF018F}" srcId="{0481B4D2-A800-4937-9AA6-4D1466104535}" destId="{49AFB33F-2CB7-4A6E-BF59-41506014392D}" srcOrd="1" destOrd="0" parTransId="{159A72A8-B234-4544-8B83-92BE7E32FA3D}" sibTransId="{FEE5EBEB-62DF-4AA4-8F77-DE2E602FFEBA}"/>
    <dgm:cxn modelId="{3BD7B90F-8054-47F2-9547-DA50E882FF80}" type="presOf" srcId="{00C525E7-2B12-4363-AF15-C45D0F845310}" destId="{49F9F315-0D6B-41A0-AD2A-401405D04912}" srcOrd="0" destOrd="7" presId="urn:microsoft.com/office/officeart/2005/8/layout/chevron1"/>
    <dgm:cxn modelId="{67050E16-1F7D-4847-8430-F66C5963CA5E}" type="presOf" srcId="{D48393AA-28F5-417A-9AA1-6CD1B458996A}" destId="{F64A3658-0687-42C7-9AE8-4FF9031B2C9D}" srcOrd="0" destOrd="0" presId="urn:microsoft.com/office/officeart/2005/8/layout/chevron1"/>
    <dgm:cxn modelId="{FB42281B-990D-435F-A446-49E2D33701CA}" type="presOf" srcId="{4C53362D-BFE3-4D1B-A37D-F4AF0B97B381}" destId="{49F9F315-0D6B-41A0-AD2A-401405D04912}" srcOrd="0" destOrd="5" presId="urn:microsoft.com/office/officeart/2005/8/layout/chevron1"/>
    <dgm:cxn modelId="{3E66801C-BA27-4AFC-A156-DE91A738B4FA}" type="presOf" srcId="{CB280C5E-3984-43DE-82C7-90510344B508}" destId="{93AD46B8-C061-48C7-970B-F7351A0D5717}" srcOrd="0" destOrd="2" presId="urn:microsoft.com/office/officeart/2005/8/layout/chevron1"/>
    <dgm:cxn modelId="{2DB99727-A8A9-4C29-B12E-3C50EFD6CE61}" srcId="{BB55DD6B-662B-45E2-99FC-0BB6CA7E0223}" destId="{D6BD0CD8-7147-4A62-9F0D-583F681EA5D8}" srcOrd="2" destOrd="0" parTransId="{188F1919-42EF-4FF0-8C43-4AD050C3F8F5}" sibTransId="{5DD2C9B0-7A1E-456F-9F80-2628FDF92320}"/>
    <dgm:cxn modelId="{7A80382A-D7A4-496A-B475-7F830C5E4EA0}" type="presOf" srcId="{B8EAEBA4-0C7C-4EBD-8D60-419F41DEA520}" destId="{AB149A2C-E9DA-4CF4-8528-5E498930A44E}" srcOrd="0" destOrd="1" presId="urn:microsoft.com/office/officeart/2005/8/layout/chevron1"/>
    <dgm:cxn modelId="{669E8E2B-C7E9-4BD7-95D7-F85E74BA077F}" srcId="{BB55DD6B-662B-45E2-99FC-0BB6CA7E0223}" destId="{07D92FBA-AD70-456C-AD9D-4E08B5558346}" srcOrd="5" destOrd="0" parTransId="{DD076691-D8EF-443B-99D0-82FA94E0B57F}" sibTransId="{1F261440-599F-4E30-A177-9D088E92BD09}"/>
    <dgm:cxn modelId="{CF0C322C-AC50-429F-84AD-D7B5D7655B16}" type="presOf" srcId="{50175C7A-2105-4BF2-B635-2A4A5C56AA69}" destId="{49F9F315-0D6B-41A0-AD2A-401405D04912}" srcOrd="0" destOrd="0" presId="urn:microsoft.com/office/officeart/2005/8/layout/chevron1"/>
    <dgm:cxn modelId="{69E4A734-1BE0-4E7C-A441-CDE91A7ECE04}" srcId="{413A32CA-BE4F-493C-BE83-88938D6BA0A1}" destId="{93DA152E-FF0C-4F25-AE7D-93968B07C64B}" srcOrd="2" destOrd="0" parTransId="{FA56E234-C52E-4AA1-A154-A8A1276E5898}" sibTransId="{48AC36BA-CE48-4B89-9EEB-1CCD00EF52BD}"/>
    <dgm:cxn modelId="{D41AE95E-E158-4D44-B96D-124568A7EA5D}" srcId="{07D92FBA-AD70-456C-AD9D-4E08B5558346}" destId="{D48393AA-28F5-417A-9AA1-6CD1B458996A}" srcOrd="0" destOrd="0" parTransId="{E69B3980-BA0C-48BB-9A09-9A4CDCA005A9}" sibTransId="{7BBE8EC6-138C-4A4F-9EA0-AA22E9972CE5}"/>
    <dgm:cxn modelId="{B056C661-79B1-4649-A1D8-14566B345146}" srcId="{3371F0BF-84BF-4D81-8315-48A38836493F}" destId="{9F5D2DB9-9312-46E5-8985-628C2248D552}" srcOrd="1" destOrd="0" parTransId="{B9707C3C-5FC2-4F21-957A-6A546DB6D620}" sibTransId="{9D556DAE-F1EC-4022-AE98-12CB21B43002}"/>
    <dgm:cxn modelId="{2E343762-B42E-4C2A-B73C-0B16027920E7}" type="presOf" srcId="{413A32CA-BE4F-493C-BE83-88938D6BA0A1}" destId="{49F9F315-0D6B-41A0-AD2A-401405D04912}" srcOrd="0" destOrd="3" presId="urn:microsoft.com/office/officeart/2005/8/layout/chevron1"/>
    <dgm:cxn modelId="{0813EE63-2AF4-474D-9DC9-678320EB83AA}" type="presOf" srcId="{C743E96D-68EA-4920-B50D-17F963B5B080}" destId="{A1B769D1-B8D6-4BEB-88B9-DF3661167B19}" srcOrd="0" destOrd="0" presId="urn:microsoft.com/office/officeart/2005/8/layout/chevron1"/>
    <dgm:cxn modelId="{0DC30447-67A2-4D06-B03F-8FE2529E67AB}" type="presOf" srcId="{9376B9A6-428C-4983-931F-737ED8850843}" destId="{49F9F315-0D6B-41A0-AD2A-401405D04912}" srcOrd="0" destOrd="2" presId="urn:microsoft.com/office/officeart/2005/8/layout/chevron1"/>
    <dgm:cxn modelId="{90E50548-F894-437F-9AB5-96A34B4B0233}" srcId="{D6BD0CD8-7147-4A62-9F0D-583F681EA5D8}" destId="{9376B9A6-428C-4983-931F-737ED8850843}" srcOrd="2" destOrd="0" parTransId="{286E66CF-B77D-4F97-94DE-33AC6DC5C8AA}" sibTransId="{DC55F9C9-DCF1-490D-9D69-289C6A9AD68F}"/>
    <dgm:cxn modelId="{1F6A804B-8C31-4F67-865A-4D8BB796C4AC}" srcId="{3371F0BF-84BF-4D81-8315-48A38836493F}" destId="{03BAF10E-AC8A-4A1D-96C7-3B8F470609C4}" srcOrd="0" destOrd="0" parTransId="{D1987833-0D27-4CF5-97DE-C5F880A94FE2}" sibTransId="{4935C4D9-64CC-4C4D-A23C-B3AC26F7DAF4}"/>
    <dgm:cxn modelId="{C7305E6C-DE66-4E48-A5F7-7469DC0FDCEB}" srcId="{D6BD0CD8-7147-4A62-9F0D-583F681EA5D8}" destId="{50175C7A-2105-4BF2-B635-2A4A5C56AA69}" srcOrd="0" destOrd="0" parTransId="{F7025A48-2834-4FE3-A235-F9AE18B3FB64}" sibTransId="{6D562686-997E-4D1A-8B22-C10C0F00FF51}"/>
    <dgm:cxn modelId="{366A086D-D95F-4BB2-BE57-B12B0B50A8DD}" type="presOf" srcId="{516AA5B9-52CB-4D8E-B422-EB8DDF23083A}" destId="{93AD46B8-C061-48C7-970B-F7351A0D5717}" srcOrd="0" destOrd="0" presId="urn:microsoft.com/office/officeart/2005/8/layout/chevron1"/>
    <dgm:cxn modelId="{5D13CB4E-E11E-4362-B572-DA109AA031DF}" srcId="{DF4F25EC-A313-4172-8A8A-E6590B7B18EA}" destId="{B8EAEBA4-0C7C-4EBD-8D60-419F41DEA520}" srcOrd="1" destOrd="0" parTransId="{AEFAEF29-F229-4DF1-8E92-76ED88C4E620}" sibTransId="{B5FB23E7-4643-4301-824A-5449DB137589}"/>
    <dgm:cxn modelId="{EBB6D24E-832C-4161-B279-BCC83075EFB8}" type="presOf" srcId="{07D92FBA-AD70-456C-AD9D-4E08B5558346}" destId="{49929D3D-BF3B-471B-A5DD-9867FF549360}" srcOrd="0" destOrd="0" presId="urn:microsoft.com/office/officeart/2005/8/layout/chevron1"/>
    <dgm:cxn modelId="{381CFD4E-DD1C-4585-9028-4B40A96ADBB2}" srcId="{C743E96D-68EA-4920-B50D-17F963B5B080}" destId="{093F817C-C726-4285-A704-ADF834102E1F}" srcOrd="2" destOrd="0" parTransId="{DBAB30E7-3A99-429B-9D43-358C5372D148}" sibTransId="{B735A4B5-7560-46C1-A555-2CFC1CE387DE}"/>
    <dgm:cxn modelId="{C094EE71-096D-4CF3-B189-24891686DDD7}" type="presOf" srcId="{D6BD0CD8-7147-4A62-9F0D-583F681EA5D8}" destId="{F975EEDD-9D73-4EBB-AB45-29EDCEC1F321}" srcOrd="0" destOrd="0" presId="urn:microsoft.com/office/officeart/2005/8/layout/chevron1"/>
    <dgm:cxn modelId="{6DB57C52-1469-4E91-ABB5-2536D300A8FA}" type="presOf" srcId="{086C8638-3211-486F-B00D-E240AA199326}" destId="{27FF1478-892C-441A-921C-9C9CA453E6D1}" srcOrd="0" destOrd="1" presId="urn:microsoft.com/office/officeart/2005/8/layout/chevron1"/>
    <dgm:cxn modelId="{EBAF1E73-101E-4410-99EA-EB4B7BC9A2D7}" srcId="{C743E96D-68EA-4920-B50D-17F963B5B080}" destId="{E901F01E-49A2-4670-B093-BA3B139B4689}" srcOrd="0" destOrd="0" parTransId="{BAF6932C-7E02-4664-947E-5DE6DCE7FA09}" sibTransId="{7C3610B0-E48D-4831-9F2C-E71DA1BD7CAC}"/>
    <dgm:cxn modelId="{D596D773-1F3C-4EE7-990D-0AF7CD6D4E36}" type="presOf" srcId="{DF4F25EC-A313-4172-8A8A-E6590B7B18EA}" destId="{7A4CEF3E-80DB-473A-86CB-81216A32A9F9}" srcOrd="0" destOrd="0" presId="urn:microsoft.com/office/officeart/2005/8/layout/chevron1"/>
    <dgm:cxn modelId="{17A1DE73-C4E3-43C6-96F3-36FA1234C83D}" type="presOf" srcId="{9F5D2DB9-9312-46E5-8985-628C2248D552}" destId="{78AB919D-D802-437A-816C-86A3633373D5}" srcOrd="0" destOrd="1" presId="urn:microsoft.com/office/officeart/2005/8/layout/chevron1"/>
    <dgm:cxn modelId="{E46F7E75-5F56-4077-A466-81C9E9C50195}" srcId="{3371F0BF-84BF-4D81-8315-48A38836493F}" destId="{8442E6ED-81AD-481F-B76F-D5874D479C4E}" srcOrd="2" destOrd="0" parTransId="{81A2DE56-9E1F-4514-993B-C81CE41298AC}" sibTransId="{23D2BCD3-2112-4C5E-BF48-A92B4F424383}"/>
    <dgm:cxn modelId="{C4D0C477-C84D-4931-917C-F67E8E7A355D}" type="presOf" srcId="{8442E6ED-81AD-481F-B76F-D5874D479C4E}" destId="{78AB919D-D802-437A-816C-86A3633373D5}" srcOrd="0" destOrd="2" presId="urn:microsoft.com/office/officeart/2005/8/layout/chevron1"/>
    <dgm:cxn modelId="{B85A4A78-F222-4F81-B8A7-D6885926A7B9}" type="presOf" srcId="{83545B99-5E7D-40B5-8248-734C1AEA0B19}" destId="{AB149A2C-E9DA-4CF4-8528-5E498930A44E}" srcOrd="0" destOrd="2" presId="urn:microsoft.com/office/officeart/2005/8/layout/chevron1"/>
    <dgm:cxn modelId="{ACA18058-484C-48A1-9CFD-45D7B98E57B8}" type="presOf" srcId="{E2FEBEDC-DA36-4121-A133-190717A560AE}" destId="{49F9F315-0D6B-41A0-AD2A-401405D04912}" srcOrd="0" destOrd="4" presId="urn:microsoft.com/office/officeart/2005/8/layout/chevron1"/>
    <dgm:cxn modelId="{A7A38983-736D-45C2-8C9B-7A731B559F5B}" srcId="{413A32CA-BE4F-493C-BE83-88938D6BA0A1}" destId="{00C525E7-2B12-4363-AF15-C45D0F845310}" srcOrd="3" destOrd="0" parTransId="{C4196E5F-0D69-4885-96A5-C9B70D2EA2FE}" sibTransId="{6DBDF5EA-D700-404A-A9D2-4C93FD333E82}"/>
    <dgm:cxn modelId="{7C5F778E-0865-4106-A5B3-0CAECA3F36E7}" srcId="{413A32CA-BE4F-493C-BE83-88938D6BA0A1}" destId="{4C53362D-BFE3-4D1B-A37D-F4AF0B97B381}" srcOrd="1" destOrd="0" parTransId="{3BE96344-9D79-40DD-8C51-CD3E04A38B19}" sibTransId="{DB1C1DBB-D90F-4888-A0F2-03216A9B33CD}"/>
    <dgm:cxn modelId="{67D7DF92-BF9C-4FBC-9488-F7CECEA10CC6}" srcId="{DF4F25EC-A313-4172-8A8A-E6590B7B18EA}" destId="{83545B99-5E7D-40B5-8248-734C1AEA0B19}" srcOrd="2" destOrd="0" parTransId="{1C7C3398-C252-44D0-948D-67CCF5772639}" sibTransId="{D8680137-002E-46AD-9B84-C1C74FA3346A}"/>
    <dgm:cxn modelId="{D805A198-D6DB-42DB-9281-B406FB038AEA}" type="presOf" srcId="{0481B4D2-A800-4937-9AA6-4D1466104535}" destId="{FD6C19FD-4F6E-484F-B2E3-2A860BA29078}" srcOrd="0" destOrd="0" presId="urn:microsoft.com/office/officeart/2005/8/layout/chevron1"/>
    <dgm:cxn modelId="{B0810199-7683-4FB0-B2BD-51D1ED92BAF2}" srcId="{D6BD0CD8-7147-4A62-9F0D-583F681EA5D8}" destId="{FADE794D-DC06-40E9-8BE9-C9CBAC1B7378}" srcOrd="1" destOrd="0" parTransId="{AC530935-F963-4503-8263-C48B3A9ACBF4}" sibTransId="{C1CD2BDC-80E5-4F7A-BE03-6FBC9C267811}"/>
    <dgm:cxn modelId="{7806A69E-2180-4701-B6A8-B7FD162B8B5C}" type="presOf" srcId="{03BAF10E-AC8A-4A1D-96C7-3B8F470609C4}" destId="{78AB919D-D802-437A-816C-86A3633373D5}" srcOrd="0" destOrd="0" presId="urn:microsoft.com/office/officeart/2005/8/layout/chevron1"/>
    <dgm:cxn modelId="{5F3E50A6-7DE7-4CDB-AA56-2AAC6703446A}" type="presOf" srcId="{093F817C-C726-4285-A704-ADF834102E1F}" destId="{27FF1478-892C-441A-921C-9C9CA453E6D1}" srcOrd="0" destOrd="2" presId="urn:microsoft.com/office/officeart/2005/8/layout/chevron1"/>
    <dgm:cxn modelId="{A57337AC-1751-42AE-A69E-8B472D66601C}" srcId="{0481B4D2-A800-4937-9AA6-4D1466104535}" destId="{CB280C5E-3984-43DE-82C7-90510344B508}" srcOrd="2" destOrd="0" parTransId="{5BDF9772-8392-4ABE-AE72-C1B52878D562}" sibTransId="{02A1CBDE-511F-478B-8AB7-7D203F1089DB}"/>
    <dgm:cxn modelId="{AD609AB1-E1E2-4800-9772-9E805318A75C}" srcId="{413A32CA-BE4F-493C-BE83-88938D6BA0A1}" destId="{E2FEBEDC-DA36-4121-A133-190717A560AE}" srcOrd="0" destOrd="0" parTransId="{4A037E62-F47D-4DE7-B59F-1A75B8BC53F1}" sibTransId="{BEB17D3F-BA6C-400C-AFB8-BF88A7B721B8}"/>
    <dgm:cxn modelId="{9B89ACB3-F3BC-4FFE-97FF-EE8595200E2E}" type="presOf" srcId="{93DA152E-FF0C-4F25-AE7D-93968B07C64B}" destId="{49F9F315-0D6B-41A0-AD2A-401405D04912}" srcOrd="0" destOrd="6" presId="urn:microsoft.com/office/officeart/2005/8/layout/chevron1"/>
    <dgm:cxn modelId="{945C9CB5-4A2B-4D06-BF33-D6CA9CA30AA5}" type="presOf" srcId="{CF616020-3166-4E53-B398-1BC58E9EAD7C}" destId="{AB149A2C-E9DA-4CF4-8528-5E498930A44E}" srcOrd="0" destOrd="3" presId="urn:microsoft.com/office/officeart/2005/8/layout/chevron1"/>
    <dgm:cxn modelId="{1CAC30B7-A537-4C83-8E38-4EA9D553C852}" srcId="{BB55DD6B-662B-45E2-99FC-0BB6CA7E0223}" destId="{C743E96D-68EA-4920-B50D-17F963B5B080}" srcOrd="4" destOrd="0" parTransId="{32A3DA0E-9957-4A0E-B926-D4CF8082B9C6}" sibTransId="{D451B8A8-D5F9-4E9D-9BDB-B4131C2564C0}"/>
    <dgm:cxn modelId="{88D671C4-1929-4C2D-81B3-EF28C47855CC}" type="presOf" srcId="{648FF9B5-3CFA-4D3C-BAC8-7921966C32AB}" destId="{AB149A2C-E9DA-4CF4-8528-5E498930A44E}" srcOrd="0" destOrd="0" presId="urn:microsoft.com/office/officeart/2005/8/layout/chevron1"/>
    <dgm:cxn modelId="{B07866C9-78D5-468B-8F83-446B42E09C62}" srcId="{DF4F25EC-A313-4172-8A8A-E6590B7B18EA}" destId="{648FF9B5-3CFA-4D3C-BAC8-7921966C32AB}" srcOrd="0" destOrd="0" parTransId="{FE126197-F9EC-4C58-B598-E49BFA98D94D}" sibTransId="{94A6A8CF-958E-435E-9D77-6138F8E4CD05}"/>
    <dgm:cxn modelId="{47EA7CCF-E976-4960-BE3D-19132ED667BE}" srcId="{BB55DD6B-662B-45E2-99FC-0BB6CA7E0223}" destId="{3371F0BF-84BF-4D81-8315-48A38836493F}" srcOrd="0" destOrd="0" parTransId="{0D2F98E5-0DFA-41DC-BD3D-193E7C74B06D}" sibTransId="{C3256AB5-1ACA-455A-897F-D4E16AD54EF7}"/>
    <dgm:cxn modelId="{580C9CD1-7A2D-4135-A316-8E2F99C6C16B}" type="presOf" srcId="{FADE794D-DC06-40E9-8BE9-C9CBAC1B7378}" destId="{49F9F315-0D6B-41A0-AD2A-401405D04912}" srcOrd="0" destOrd="1" presId="urn:microsoft.com/office/officeart/2005/8/layout/chevron1"/>
    <dgm:cxn modelId="{049529D5-2492-49CD-9E40-B8C4FFD9143D}" type="presOf" srcId="{49AFB33F-2CB7-4A6E-BF59-41506014392D}" destId="{93AD46B8-C061-48C7-970B-F7351A0D5717}" srcOrd="0" destOrd="1" presId="urn:microsoft.com/office/officeart/2005/8/layout/chevron1"/>
    <dgm:cxn modelId="{41CAF9D5-A185-468F-926C-1DB079925CBD}" srcId="{BB55DD6B-662B-45E2-99FC-0BB6CA7E0223}" destId="{DF4F25EC-A313-4172-8A8A-E6590B7B18EA}" srcOrd="1" destOrd="0" parTransId="{2057EB05-7CCE-484C-829B-2ADEC4A0931F}" sibTransId="{675A86D7-40AF-408F-9AAD-2AFB089B5289}"/>
    <dgm:cxn modelId="{AE3DE4E2-332F-427A-8ECC-3EF46DC7FC40}" srcId="{C743E96D-68EA-4920-B50D-17F963B5B080}" destId="{086C8638-3211-486F-B00D-E240AA199326}" srcOrd="1" destOrd="0" parTransId="{D25729AE-DAE4-41F7-AC29-C19DF6E36CED}" sibTransId="{1A7DBF2F-A21A-4553-B2C8-B9DED7481D7B}"/>
    <dgm:cxn modelId="{655A83E5-360C-4FB8-83BD-DC3C7ADB2535}" srcId="{BB55DD6B-662B-45E2-99FC-0BB6CA7E0223}" destId="{0481B4D2-A800-4937-9AA6-4D1466104535}" srcOrd="3" destOrd="0" parTransId="{5626EEC7-00CE-4BA0-8549-050C8DA80A6E}" sibTransId="{8F3C8628-5C43-4EBC-95B3-450B2045DE17}"/>
    <dgm:cxn modelId="{D26512F7-E02C-41EF-AD90-2086B845A959}" type="presOf" srcId="{3371F0BF-84BF-4D81-8315-48A38836493F}" destId="{D3C5F716-CADB-4F44-8D4F-43E731E62110}" srcOrd="0" destOrd="0" presId="urn:microsoft.com/office/officeart/2005/8/layout/chevron1"/>
    <dgm:cxn modelId="{37685AF7-ED7E-4A45-9623-44F6B9E8E2C5}" type="presOf" srcId="{E901F01E-49A2-4670-B093-BA3B139B4689}" destId="{27FF1478-892C-441A-921C-9C9CA453E6D1}" srcOrd="0" destOrd="0" presId="urn:microsoft.com/office/officeart/2005/8/layout/chevron1"/>
    <dgm:cxn modelId="{3367BFFB-E4BA-4435-94B8-CA639E714B2E}" srcId="{D6BD0CD8-7147-4A62-9F0D-583F681EA5D8}" destId="{413A32CA-BE4F-493C-BE83-88938D6BA0A1}" srcOrd="3" destOrd="0" parTransId="{390C434D-F4F2-458B-9D4A-E5F195BA38BD}" sibTransId="{9B444549-213B-4E96-B69A-4D062387E59F}"/>
    <dgm:cxn modelId="{8060CAFC-3D49-4EF5-B2C8-FF95C184886E}" srcId="{DF4F25EC-A313-4172-8A8A-E6590B7B18EA}" destId="{CF616020-3166-4E53-B398-1BC58E9EAD7C}" srcOrd="3" destOrd="0" parTransId="{A8620167-9819-439E-A9F6-2CBD112D7BE6}" sibTransId="{DE5EB424-DCC1-4773-9FED-C24552BB2B78}"/>
    <dgm:cxn modelId="{D2608FFE-3C1C-4253-B016-04B57FE9C115}" type="presOf" srcId="{BB55DD6B-662B-45E2-99FC-0BB6CA7E0223}" destId="{10A35386-5E58-4444-9774-463B444FB484}" srcOrd="0" destOrd="0" presId="urn:microsoft.com/office/officeart/2005/8/layout/chevron1"/>
    <dgm:cxn modelId="{D7C6E0FF-8ADE-4BA5-B403-F148E42B7A5F}" srcId="{0481B4D2-A800-4937-9AA6-4D1466104535}" destId="{516AA5B9-52CB-4D8E-B422-EB8DDF23083A}" srcOrd="0" destOrd="0" parTransId="{FE6DECEC-2493-441D-A967-E8A4A55DEAC2}" sibTransId="{3A20CA55-478E-4947-9A06-3DA68B12823C}"/>
    <dgm:cxn modelId="{DB512ABD-3E21-4F89-84D5-A8E1D0AFB803}" type="presParOf" srcId="{10A35386-5E58-4444-9774-463B444FB484}" destId="{886CF2A1-5A4A-4FD9-BF14-B82BA9AF1F4E}" srcOrd="0" destOrd="0" presId="urn:microsoft.com/office/officeart/2005/8/layout/chevron1"/>
    <dgm:cxn modelId="{443834C4-6CEB-470A-9E7E-5BA73E1C74D3}" type="presParOf" srcId="{886CF2A1-5A4A-4FD9-BF14-B82BA9AF1F4E}" destId="{D3C5F716-CADB-4F44-8D4F-43E731E62110}" srcOrd="0" destOrd="0" presId="urn:microsoft.com/office/officeart/2005/8/layout/chevron1"/>
    <dgm:cxn modelId="{8364E0DB-BF08-4E7C-9FCA-3D40232133FC}" type="presParOf" srcId="{886CF2A1-5A4A-4FD9-BF14-B82BA9AF1F4E}" destId="{78AB919D-D802-437A-816C-86A3633373D5}" srcOrd="1" destOrd="0" presId="urn:microsoft.com/office/officeart/2005/8/layout/chevron1"/>
    <dgm:cxn modelId="{460B9E79-7488-45AD-958C-4F6784B6BF13}" type="presParOf" srcId="{10A35386-5E58-4444-9774-463B444FB484}" destId="{206D6273-7833-4C34-B825-2454AEB7EF39}" srcOrd="1" destOrd="0" presId="urn:microsoft.com/office/officeart/2005/8/layout/chevron1"/>
    <dgm:cxn modelId="{D3170495-3CFE-459B-BBAD-3B477612D5B7}" type="presParOf" srcId="{10A35386-5E58-4444-9774-463B444FB484}" destId="{C2FBA891-3919-4B8D-ADAB-6FA4EFA0D142}" srcOrd="2" destOrd="0" presId="urn:microsoft.com/office/officeart/2005/8/layout/chevron1"/>
    <dgm:cxn modelId="{0EF3BC25-D78C-4317-8494-44882BC7707B}" type="presParOf" srcId="{C2FBA891-3919-4B8D-ADAB-6FA4EFA0D142}" destId="{7A4CEF3E-80DB-473A-86CB-81216A32A9F9}" srcOrd="0" destOrd="0" presId="urn:microsoft.com/office/officeart/2005/8/layout/chevron1"/>
    <dgm:cxn modelId="{7E8AC91A-4C50-406A-B8FD-1D34301697EA}" type="presParOf" srcId="{C2FBA891-3919-4B8D-ADAB-6FA4EFA0D142}" destId="{AB149A2C-E9DA-4CF4-8528-5E498930A44E}" srcOrd="1" destOrd="0" presId="urn:microsoft.com/office/officeart/2005/8/layout/chevron1"/>
    <dgm:cxn modelId="{94B22F53-C3F0-47A1-973B-10655FB23580}" type="presParOf" srcId="{10A35386-5E58-4444-9774-463B444FB484}" destId="{0C710FA1-F6CA-483C-837E-33C29509A89B}" srcOrd="3" destOrd="0" presId="urn:microsoft.com/office/officeart/2005/8/layout/chevron1"/>
    <dgm:cxn modelId="{CDED85FB-95B0-4DB5-906F-40C1528D1716}" type="presParOf" srcId="{10A35386-5E58-4444-9774-463B444FB484}" destId="{2070D477-AF36-4E5A-83C4-240CB81FA471}" srcOrd="4" destOrd="0" presId="urn:microsoft.com/office/officeart/2005/8/layout/chevron1"/>
    <dgm:cxn modelId="{59527ED4-97B9-4E98-A525-6E6351E634E0}" type="presParOf" srcId="{2070D477-AF36-4E5A-83C4-240CB81FA471}" destId="{F975EEDD-9D73-4EBB-AB45-29EDCEC1F321}" srcOrd="0" destOrd="0" presId="urn:microsoft.com/office/officeart/2005/8/layout/chevron1"/>
    <dgm:cxn modelId="{84C9E944-F403-4C1D-B004-8CC2D2CCFFCF}" type="presParOf" srcId="{2070D477-AF36-4E5A-83C4-240CB81FA471}" destId="{49F9F315-0D6B-41A0-AD2A-401405D04912}" srcOrd="1" destOrd="0" presId="urn:microsoft.com/office/officeart/2005/8/layout/chevron1"/>
    <dgm:cxn modelId="{FD174BA8-5A78-41F2-A134-EAC968DF1B4D}" type="presParOf" srcId="{10A35386-5E58-4444-9774-463B444FB484}" destId="{9EAC4474-A77D-4E4F-B8A8-9DD09FA68B80}" srcOrd="5" destOrd="0" presId="urn:microsoft.com/office/officeart/2005/8/layout/chevron1"/>
    <dgm:cxn modelId="{443FAFAE-D1F9-4ED9-8358-CA1B7C7C86B7}" type="presParOf" srcId="{10A35386-5E58-4444-9774-463B444FB484}" destId="{C55EDB0D-2FAB-44CE-91D2-46146EE7695D}" srcOrd="6" destOrd="0" presId="urn:microsoft.com/office/officeart/2005/8/layout/chevron1"/>
    <dgm:cxn modelId="{C7720B7C-714D-41D7-B8FE-CA101149DEE0}" type="presParOf" srcId="{C55EDB0D-2FAB-44CE-91D2-46146EE7695D}" destId="{FD6C19FD-4F6E-484F-B2E3-2A860BA29078}" srcOrd="0" destOrd="0" presId="urn:microsoft.com/office/officeart/2005/8/layout/chevron1"/>
    <dgm:cxn modelId="{8A17D4F3-6EA1-4FD6-8942-75877758F1D6}" type="presParOf" srcId="{C55EDB0D-2FAB-44CE-91D2-46146EE7695D}" destId="{93AD46B8-C061-48C7-970B-F7351A0D5717}" srcOrd="1" destOrd="0" presId="urn:microsoft.com/office/officeart/2005/8/layout/chevron1"/>
    <dgm:cxn modelId="{562412F6-4995-4060-99C5-048F685D67E2}" type="presParOf" srcId="{10A35386-5E58-4444-9774-463B444FB484}" destId="{FB0153A0-F054-4755-B807-717803D4DA5F}" srcOrd="7" destOrd="0" presId="urn:microsoft.com/office/officeart/2005/8/layout/chevron1"/>
    <dgm:cxn modelId="{8F5D61A5-1858-4193-BCD5-BE1D6B8DC3FF}" type="presParOf" srcId="{10A35386-5E58-4444-9774-463B444FB484}" destId="{589CACE1-9DE7-4151-8403-2B2BADB60875}" srcOrd="8" destOrd="0" presId="urn:microsoft.com/office/officeart/2005/8/layout/chevron1"/>
    <dgm:cxn modelId="{B89D0A01-1233-44C4-AD74-4221B7E58677}" type="presParOf" srcId="{589CACE1-9DE7-4151-8403-2B2BADB60875}" destId="{A1B769D1-B8D6-4BEB-88B9-DF3661167B19}" srcOrd="0" destOrd="0" presId="urn:microsoft.com/office/officeart/2005/8/layout/chevron1"/>
    <dgm:cxn modelId="{C26BC793-48CF-4580-B3D9-1F754456527F}" type="presParOf" srcId="{589CACE1-9DE7-4151-8403-2B2BADB60875}" destId="{27FF1478-892C-441A-921C-9C9CA453E6D1}" srcOrd="1" destOrd="0" presId="urn:microsoft.com/office/officeart/2005/8/layout/chevron1"/>
    <dgm:cxn modelId="{83B3D0C2-0479-4335-8DDF-7146758858A3}" type="presParOf" srcId="{10A35386-5E58-4444-9774-463B444FB484}" destId="{E88F51C6-DDAF-433E-A6F3-084B9CCA2C80}" srcOrd="9" destOrd="0" presId="urn:microsoft.com/office/officeart/2005/8/layout/chevron1"/>
    <dgm:cxn modelId="{94972B46-3850-4332-A829-F420AD439BAA}" type="presParOf" srcId="{10A35386-5E58-4444-9774-463B444FB484}" destId="{34E9D1F1-CDC1-4C9E-91FF-D9C0DD719090}" srcOrd="10" destOrd="0" presId="urn:microsoft.com/office/officeart/2005/8/layout/chevron1"/>
    <dgm:cxn modelId="{7CAA5483-901C-4869-8081-C2DE33485992}" type="presParOf" srcId="{34E9D1F1-CDC1-4C9E-91FF-D9C0DD719090}" destId="{49929D3D-BF3B-471B-A5DD-9867FF549360}" srcOrd="0" destOrd="0" presId="urn:microsoft.com/office/officeart/2005/8/layout/chevron1"/>
    <dgm:cxn modelId="{B74422ED-D4EB-489D-83E8-537EF516B406}" type="presParOf" srcId="{34E9D1F1-CDC1-4C9E-91FF-D9C0DD719090}" destId="{F64A3658-0687-42C7-9AE8-4FF9031B2C9D}"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5F716-CADB-4F44-8D4F-43E731E62110}">
      <dsp:nvSpPr>
        <dsp:cNvPr id="0" name=""/>
        <dsp:cNvSpPr/>
      </dsp:nvSpPr>
      <dsp:spPr>
        <a:xfrm>
          <a:off x="5054" y="100031"/>
          <a:ext cx="2041528" cy="8166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Spring 2016</a:t>
          </a:r>
        </a:p>
      </dsp:txBody>
      <dsp:txXfrm>
        <a:off x="413360" y="100031"/>
        <a:ext cx="1224917" cy="816611"/>
      </dsp:txXfrm>
    </dsp:sp>
    <dsp:sp modelId="{78AB919D-D802-437A-816C-86A3633373D5}">
      <dsp:nvSpPr>
        <dsp:cNvPr id="0" name=""/>
        <dsp:cNvSpPr/>
      </dsp:nvSpPr>
      <dsp:spPr>
        <a:xfrm>
          <a:off x="5054" y="1018719"/>
          <a:ext cx="1633222" cy="402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t>Adopted WCOnline</a:t>
          </a:r>
        </a:p>
        <a:p>
          <a:pPr marL="171450" lvl="1" indent="-171450" algn="l" defTabSz="800100">
            <a:lnSpc>
              <a:spcPct val="90000"/>
            </a:lnSpc>
            <a:spcBef>
              <a:spcPct val="0"/>
            </a:spcBef>
            <a:spcAft>
              <a:spcPct val="15000"/>
            </a:spcAft>
            <a:buChar char="•"/>
          </a:pPr>
          <a:r>
            <a:rPr lang="en-US" sz="1800" kern="1200" dirty="0"/>
            <a:t>Decided on format (synchronous online)</a:t>
          </a:r>
        </a:p>
        <a:p>
          <a:pPr marL="171450" lvl="1" indent="-171450" algn="l" defTabSz="800100">
            <a:lnSpc>
              <a:spcPct val="90000"/>
            </a:lnSpc>
            <a:spcBef>
              <a:spcPct val="0"/>
            </a:spcBef>
            <a:spcAft>
              <a:spcPct val="15000"/>
            </a:spcAft>
            <a:buChar char="•"/>
          </a:pPr>
          <a:r>
            <a:rPr lang="en-US" sz="1800" kern="1200" dirty="0"/>
            <a:t>Prepared IRB application</a:t>
          </a:r>
        </a:p>
      </dsp:txBody>
      <dsp:txXfrm>
        <a:off x="5054" y="1018719"/>
        <a:ext cx="1633222" cy="4028435"/>
      </dsp:txXfrm>
    </dsp:sp>
    <dsp:sp modelId="{7A4CEF3E-80DB-473A-86CB-81216A32A9F9}">
      <dsp:nvSpPr>
        <dsp:cNvPr id="0" name=""/>
        <dsp:cNvSpPr/>
      </dsp:nvSpPr>
      <dsp:spPr>
        <a:xfrm>
          <a:off x="1830582" y="100031"/>
          <a:ext cx="2041528" cy="8166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Fall 206</a:t>
          </a:r>
        </a:p>
      </dsp:txBody>
      <dsp:txXfrm>
        <a:off x="2238888" y="100031"/>
        <a:ext cx="1224917" cy="816611"/>
      </dsp:txXfrm>
    </dsp:sp>
    <dsp:sp modelId="{AB149A2C-E9DA-4CF4-8528-5E498930A44E}">
      <dsp:nvSpPr>
        <dsp:cNvPr id="0" name=""/>
        <dsp:cNvSpPr/>
      </dsp:nvSpPr>
      <dsp:spPr>
        <a:xfrm>
          <a:off x="1830582" y="1018719"/>
          <a:ext cx="1633222" cy="402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t>Assembled research team</a:t>
          </a:r>
        </a:p>
        <a:p>
          <a:pPr marL="171450" lvl="1" indent="-171450" algn="l" defTabSz="800100">
            <a:lnSpc>
              <a:spcPct val="90000"/>
            </a:lnSpc>
            <a:spcBef>
              <a:spcPct val="0"/>
            </a:spcBef>
            <a:spcAft>
              <a:spcPct val="15000"/>
            </a:spcAft>
            <a:buChar char="•"/>
          </a:pPr>
          <a:r>
            <a:rPr lang="en-US" sz="1800" kern="1200" dirty="0"/>
            <a:t>Review scholarship</a:t>
          </a:r>
        </a:p>
        <a:p>
          <a:pPr marL="171450" lvl="1" indent="-171450" algn="l" defTabSz="800100">
            <a:lnSpc>
              <a:spcPct val="90000"/>
            </a:lnSpc>
            <a:spcBef>
              <a:spcPct val="0"/>
            </a:spcBef>
            <a:spcAft>
              <a:spcPct val="15000"/>
            </a:spcAft>
            <a:buChar char="•"/>
          </a:pPr>
          <a:r>
            <a:rPr lang="en-US" sz="1800" kern="1200" dirty="0"/>
            <a:t>Revised study design &amp; modified IRB</a:t>
          </a:r>
        </a:p>
        <a:p>
          <a:pPr marL="171450" lvl="1" indent="-171450" algn="l" defTabSz="800100">
            <a:lnSpc>
              <a:spcPct val="90000"/>
            </a:lnSpc>
            <a:spcBef>
              <a:spcPct val="0"/>
            </a:spcBef>
            <a:spcAft>
              <a:spcPct val="15000"/>
            </a:spcAft>
            <a:buChar char="•"/>
          </a:pPr>
          <a:r>
            <a:rPr lang="en-US" sz="1800" kern="1200" dirty="0"/>
            <a:t>Usability testing</a:t>
          </a:r>
        </a:p>
      </dsp:txBody>
      <dsp:txXfrm>
        <a:off x="1830582" y="1018719"/>
        <a:ext cx="1633222" cy="4028435"/>
      </dsp:txXfrm>
    </dsp:sp>
    <dsp:sp modelId="{F975EEDD-9D73-4EBB-AB45-29EDCEC1F321}">
      <dsp:nvSpPr>
        <dsp:cNvPr id="0" name=""/>
        <dsp:cNvSpPr/>
      </dsp:nvSpPr>
      <dsp:spPr>
        <a:xfrm>
          <a:off x="3656110" y="100031"/>
          <a:ext cx="2041528" cy="8166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Spring 2017</a:t>
          </a:r>
        </a:p>
      </dsp:txBody>
      <dsp:txXfrm>
        <a:off x="4064416" y="100031"/>
        <a:ext cx="1224917" cy="816611"/>
      </dsp:txXfrm>
    </dsp:sp>
    <dsp:sp modelId="{49F9F315-0D6B-41A0-AD2A-401405D04912}">
      <dsp:nvSpPr>
        <dsp:cNvPr id="0" name=""/>
        <dsp:cNvSpPr/>
      </dsp:nvSpPr>
      <dsp:spPr>
        <a:xfrm>
          <a:off x="3656110" y="1018719"/>
          <a:ext cx="1633222" cy="402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Promoted online services</a:t>
          </a:r>
        </a:p>
        <a:p>
          <a:pPr marL="171450" lvl="1" indent="-171450" algn="l" defTabSz="800100">
            <a:lnSpc>
              <a:spcPct val="90000"/>
            </a:lnSpc>
            <a:spcBef>
              <a:spcPct val="0"/>
            </a:spcBef>
            <a:spcAft>
              <a:spcPct val="15000"/>
            </a:spcAft>
            <a:buChar char="•"/>
          </a:pPr>
          <a:r>
            <a:rPr lang="en-US" sz="1800" kern="1200" dirty="0"/>
            <a:t>Created instructions for writers &amp; tutors</a:t>
          </a:r>
        </a:p>
        <a:p>
          <a:pPr marL="171450" lvl="1" indent="-171450" algn="l" defTabSz="800100">
            <a:lnSpc>
              <a:spcPct val="90000"/>
            </a:lnSpc>
            <a:spcBef>
              <a:spcPct val="0"/>
            </a:spcBef>
            <a:spcAft>
              <a:spcPct val="15000"/>
            </a:spcAft>
            <a:buChar char="•"/>
          </a:pPr>
          <a:r>
            <a:rPr lang="en-US" sz="1800" kern="1200" dirty="0"/>
            <a:t>Conducted interviews with team</a:t>
          </a:r>
        </a:p>
        <a:p>
          <a:pPr marL="171450" lvl="1" indent="-171450" algn="l" defTabSz="800100">
            <a:lnSpc>
              <a:spcPct val="90000"/>
            </a:lnSpc>
            <a:spcBef>
              <a:spcPct val="0"/>
            </a:spcBef>
            <a:spcAft>
              <a:spcPct val="15000"/>
            </a:spcAft>
            <a:buChar char="•"/>
          </a:pPr>
          <a:r>
            <a:rPr lang="en-US" sz="1800" kern="1200" dirty="0"/>
            <a:t>Collected data Feb – May</a:t>
          </a:r>
        </a:p>
        <a:p>
          <a:pPr marL="228600" lvl="2" indent="-114300" algn="l" defTabSz="622300">
            <a:lnSpc>
              <a:spcPct val="90000"/>
            </a:lnSpc>
            <a:spcBef>
              <a:spcPct val="0"/>
            </a:spcBef>
            <a:spcAft>
              <a:spcPct val="15000"/>
            </a:spcAft>
            <a:buChar char="•"/>
          </a:pPr>
          <a:r>
            <a:rPr lang="en-US" sz="1400" kern="1200" dirty="0"/>
            <a:t>16 interviews</a:t>
          </a:r>
        </a:p>
        <a:p>
          <a:pPr marL="228600" lvl="2" indent="-114300" algn="l" defTabSz="622300">
            <a:lnSpc>
              <a:spcPct val="90000"/>
            </a:lnSpc>
            <a:spcBef>
              <a:spcPct val="0"/>
            </a:spcBef>
            <a:spcAft>
              <a:spcPct val="15000"/>
            </a:spcAft>
            <a:buChar char="•"/>
          </a:pPr>
          <a:r>
            <a:rPr lang="en-US" sz="1400" kern="1200" dirty="0"/>
            <a:t>50 surveys</a:t>
          </a:r>
        </a:p>
        <a:p>
          <a:pPr marL="228600" lvl="2" indent="-114300" algn="l" defTabSz="622300">
            <a:lnSpc>
              <a:spcPct val="90000"/>
            </a:lnSpc>
            <a:spcBef>
              <a:spcPct val="0"/>
            </a:spcBef>
            <a:spcAft>
              <a:spcPct val="15000"/>
            </a:spcAft>
            <a:buChar char="•"/>
          </a:pPr>
          <a:r>
            <a:rPr lang="en-US" sz="1400" kern="1200" dirty="0"/>
            <a:t>67 recorded tutorials</a:t>
          </a:r>
        </a:p>
        <a:p>
          <a:pPr marL="228600" lvl="2" indent="-114300" algn="l" defTabSz="622300">
            <a:lnSpc>
              <a:spcPct val="90000"/>
            </a:lnSpc>
            <a:spcBef>
              <a:spcPct val="0"/>
            </a:spcBef>
            <a:spcAft>
              <a:spcPct val="15000"/>
            </a:spcAft>
            <a:buChar char="•"/>
          </a:pPr>
          <a:r>
            <a:rPr lang="en-US" sz="1400" kern="1200" dirty="0"/>
            <a:t>67 tutor logs</a:t>
          </a:r>
        </a:p>
      </dsp:txBody>
      <dsp:txXfrm>
        <a:off x="3656110" y="1018719"/>
        <a:ext cx="1633222" cy="4028435"/>
      </dsp:txXfrm>
    </dsp:sp>
    <dsp:sp modelId="{FD6C19FD-4F6E-484F-B2E3-2A860BA29078}">
      <dsp:nvSpPr>
        <dsp:cNvPr id="0" name=""/>
        <dsp:cNvSpPr/>
      </dsp:nvSpPr>
      <dsp:spPr>
        <a:xfrm>
          <a:off x="5481639" y="100031"/>
          <a:ext cx="2041528" cy="8166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Summer 2017</a:t>
          </a:r>
        </a:p>
      </dsp:txBody>
      <dsp:txXfrm>
        <a:off x="5889945" y="100031"/>
        <a:ext cx="1224917" cy="816611"/>
      </dsp:txXfrm>
    </dsp:sp>
    <dsp:sp modelId="{93AD46B8-C061-48C7-970B-F7351A0D5717}">
      <dsp:nvSpPr>
        <dsp:cNvPr id="0" name=""/>
        <dsp:cNvSpPr/>
      </dsp:nvSpPr>
      <dsp:spPr>
        <a:xfrm>
          <a:off x="5481639" y="1018719"/>
          <a:ext cx="1633222" cy="402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Modified tutor training guidelines for online tutoring</a:t>
          </a:r>
        </a:p>
        <a:p>
          <a:pPr marL="171450" lvl="1" indent="-171450" algn="l" defTabSz="800100">
            <a:lnSpc>
              <a:spcPct val="90000"/>
            </a:lnSpc>
            <a:spcBef>
              <a:spcPct val="0"/>
            </a:spcBef>
            <a:spcAft>
              <a:spcPct val="15000"/>
            </a:spcAft>
            <a:buChar char="•"/>
          </a:pPr>
          <a:r>
            <a:rPr lang="en-US" sz="1800" kern="1200" dirty="0"/>
            <a:t>Data transcription</a:t>
          </a:r>
        </a:p>
        <a:p>
          <a:pPr marL="171450" lvl="1" indent="-171450" algn="l" defTabSz="800100">
            <a:lnSpc>
              <a:spcPct val="90000"/>
            </a:lnSpc>
            <a:spcBef>
              <a:spcPct val="0"/>
            </a:spcBef>
            <a:spcAft>
              <a:spcPct val="15000"/>
            </a:spcAft>
            <a:buChar char="•"/>
          </a:pPr>
          <a:r>
            <a:rPr lang="en-US" sz="1800" kern="1200" dirty="0"/>
            <a:t>Preliminary analysis</a:t>
          </a:r>
        </a:p>
      </dsp:txBody>
      <dsp:txXfrm>
        <a:off x="5481639" y="1018719"/>
        <a:ext cx="1633222" cy="4028435"/>
      </dsp:txXfrm>
    </dsp:sp>
    <dsp:sp modelId="{A1B769D1-B8D6-4BEB-88B9-DF3661167B19}">
      <dsp:nvSpPr>
        <dsp:cNvPr id="0" name=""/>
        <dsp:cNvSpPr/>
      </dsp:nvSpPr>
      <dsp:spPr>
        <a:xfrm>
          <a:off x="7307167" y="100031"/>
          <a:ext cx="2041528" cy="8166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Fall 2017</a:t>
          </a:r>
        </a:p>
      </dsp:txBody>
      <dsp:txXfrm>
        <a:off x="7715473" y="100031"/>
        <a:ext cx="1224917" cy="816611"/>
      </dsp:txXfrm>
    </dsp:sp>
    <dsp:sp modelId="{27FF1478-892C-441A-921C-9C9CA453E6D1}">
      <dsp:nvSpPr>
        <dsp:cNvPr id="0" name=""/>
        <dsp:cNvSpPr/>
      </dsp:nvSpPr>
      <dsp:spPr>
        <a:xfrm>
          <a:off x="7307167" y="1018719"/>
          <a:ext cx="1633222" cy="402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a:t>IWCA presentation</a:t>
          </a:r>
        </a:p>
        <a:p>
          <a:pPr marL="171450" lvl="1" indent="-171450" algn="l" defTabSz="800100">
            <a:lnSpc>
              <a:spcPct val="90000"/>
            </a:lnSpc>
            <a:spcBef>
              <a:spcPct val="0"/>
            </a:spcBef>
            <a:spcAft>
              <a:spcPct val="15000"/>
            </a:spcAft>
            <a:buChar char="•"/>
          </a:pPr>
          <a:r>
            <a:rPr lang="en-US" sz="1800" kern="1200" dirty="0"/>
            <a:t>Transcription</a:t>
          </a:r>
        </a:p>
        <a:p>
          <a:pPr marL="171450" lvl="1" indent="-171450" algn="l" defTabSz="800100">
            <a:lnSpc>
              <a:spcPct val="90000"/>
            </a:lnSpc>
            <a:spcBef>
              <a:spcPct val="0"/>
            </a:spcBef>
            <a:spcAft>
              <a:spcPct val="15000"/>
            </a:spcAft>
            <a:buChar char="•"/>
          </a:pPr>
          <a:r>
            <a:rPr lang="en-US" sz="1800" kern="1200" dirty="0"/>
            <a:t>Analysis</a:t>
          </a:r>
        </a:p>
      </dsp:txBody>
      <dsp:txXfrm>
        <a:off x="7307167" y="1018719"/>
        <a:ext cx="1633222" cy="4028435"/>
      </dsp:txXfrm>
    </dsp:sp>
    <dsp:sp modelId="{49929D3D-BF3B-471B-A5DD-9867FF549360}">
      <dsp:nvSpPr>
        <dsp:cNvPr id="0" name=""/>
        <dsp:cNvSpPr/>
      </dsp:nvSpPr>
      <dsp:spPr>
        <a:xfrm>
          <a:off x="9132695" y="100031"/>
          <a:ext cx="2041528" cy="8166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Spring 2019</a:t>
          </a:r>
        </a:p>
      </dsp:txBody>
      <dsp:txXfrm>
        <a:off x="9541001" y="100031"/>
        <a:ext cx="1224917" cy="816611"/>
      </dsp:txXfrm>
    </dsp:sp>
    <dsp:sp modelId="{F64A3658-0687-42C7-9AE8-4FF9031B2C9D}">
      <dsp:nvSpPr>
        <dsp:cNvPr id="0" name=""/>
        <dsp:cNvSpPr/>
      </dsp:nvSpPr>
      <dsp:spPr>
        <a:xfrm>
          <a:off x="9132695" y="1018719"/>
          <a:ext cx="1633222" cy="402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WCJ submission</a:t>
          </a:r>
          <a:endParaRPr lang="en-US" sz="1400" kern="1200" dirty="0"/>
        </a:p>
      </dsp:txBody>
      <dsp:txXfrm>
        <a:off x="9132695" y="1018719"/>
        <a:ext cx="1633222" cy="40284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4D395-D1CF-4FEB-9740-A1B6407C2738}"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55408-FCAE-4F43-8B27-DDBE0160993D}" type="slidenum">
              <a:rPr lang="en-US" smtClean="0"/>
              <a:t>‹#›</a:t>
            </a:fld>
            <a:endParaRPr lang="en-US"/>
          </a:p>
        </p:txBody>
      </p:sp>
    </p:spTree>
    <p:extLst>
      <p:ext uri="{BB962C8B-B14F-4D97-AF65-F5344CB8AC3E}">
        <p14:creationId xmlns:p14="http://schemas.microsoft.com/office/powerpoint/2010/main" val="190861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Like Candis and Scott, I want to begin by thanking OWCA; I’m honored to have been invited to join my colleagues on this panel. My name is Carolyn Wisniewski, and I direct our writing center, locally called the Writers Workshop, at the University of Illinois. </a:t>
            </a:r>
          </a:p>
        </p:txBody>
      </p:sp>
      <p:sp>
        <p:nvSpPr>
          <p:cNvPr id="4" name="Slide Number Placeholder 3"/>
          <p:cNvSpPr>
            <a:spLocks noGrp="1"/>
          </p:cNvSpPr>
          <p:nvPr>
            <p:ph type="sldNum" sz="quarter" idx="5"/>
          </p:nvPr>
        </p:nvSpPr>
        <p:spPr/>
        <p:txBody>
          <a:bodyPr/>
          <a:lstStyle/>
          <a:p>
            <a:fld id="{B5455408-FCAE-4F43-8B27-DDBE0160993D}" type="slidenum">
              <a:rPr lang="en-US" smtClean="0"/>
              <a:t>1</a:t>
            </a:fld>
            <a:endParaRPr lang="en-US"/>
          </a:p>
        </p:txBody>
      </p:sp>
    </p:spTree>
    <p:extLst>
      <p:ext uri="{BB962C8B-B14F-4D97-AF65-F5344CB8AC3E}">
        <p14:creationId xmlns:p14="http://schemas.microsoft.com/office/powerpoint/2010/main" val="127999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what follows, I’ll provide some information about our institutional context and culture of research. I’ll tell you a bit about how I began building a culture of collaborative research when I started as a new director in 2015, and I’ll share the impact of those early undertakings. I’ll then reflect on what I know now that I wish I new as a new director, so that others can learn from some of the fumbling I’ve done along the way.</a:t>
            </a:r>
          </a:p>
        </p:txBody>
      </p:sp>
      <p:sp>
        <p:nvSpPr>
          <p:cNvPr id="4" name="Slide Number Placeholder 3"/>
          <p:cNvSpPr>
            <a:spLocks noGrp="1"/>
          </p:cNvSpPr>
          <p:nvPr>
            <p:ph type="sldNum" sz="quarter" idx="5"/>
          </p:nvPr>
        </p:nvSpPr>
        <p:spPr/>
        <p:txBody>
          <a:bodyPr/>
          <a:lstStyle/>
          <a:p>
            <a:fld id="{B5455408-FCAE-4F43-8B27-DDBE0160993D}" type="slidenum">
              <a:rPr lang="en-US" smtClean="0"/>
              <a:t>2</a:t>
            </a:fld>
            <a:endParaRPr lang="en-US"/>
          </a:p>
        </p:txBody>
      </p:sp>
    </p:spTree>
    <p:extLst>
      <p:ext uri="{BB962C8B-B14F-4D97-AF65-F5344CB8AC3E}">
        <p14:creationId xmlns:p14="http://schemas.microsoft.com/office/powerpoint/2010/main" val="92952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highlight>
                  <a:srgbClr val="FFFFFF"/>
                </a:highlight>
                <a:latin typeface="Times New Roman" panose="02020603050405020304" pitchFamily="18" charset="0"/>
                <a:ea typeface="Times New Roman" panose="02020603050405020304" pitchFamily="18" charset="0"/>
              </a:rPr>
              <a:t>The Writers Workshop was founded in 1990 as part of the Center for Writing Studies, an interdisciplinary unit housed with our College of Liberal Arts and Sciences that serves the entire campus. Our parent unit also contains a WAC program and graduate concentration.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04040"/>
              </a:solidFill>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highlight>
                  <a:srgbClr val="FFFFFF"/>
                </a:highlight>
                <a:latin typeface="Times New Roman" panose="02020603050405020304" pitchFamily="18" charset="0"/>
                <a:ea typeface="Times New Roman" panose="02020603050405020304" pitchFamily="18" charset="0"/>
              </a:rPr>
              <a:t>Our writing center conducts about 7000-7500 consultations annually and employs about 30-40 consultants, usually about 2/3 of whom are graduate students and 1/3 undergraduates.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04040"/>
              </a:solidFill>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highlight>
                  <a:srgbClr val="FFFFFF"/>
                </a:highlight>
                <a:latin typeface="Times New Roman" panose="02020603050405020304" pitchFamily="18" charset="0"/>
                <a:ea typeface="Times New Roman" panose="02020603050405020304" pitchFamily="18" charset="0"/>
              </a:rPr>
              <a:t>Our mission statement includes the motto (which I credit to Brad Hughes) that “A research university is a writing university.” Like Candis, we take that statement to heart both for the students and stakeholders we serve as well as for ourselves. As we explain on our website, “As part of our mission to contribute to the intellectual and creative activities of the university, the Writers Workshop engages substantially in writing center and writing studies research. This scholarly activity takes place in a variety of ways, including via undergraduate and graduate courses on writing centers and writing that I teach; via collaborative studies conducted by our administrative team; and via empirical research projects led by our current and former consultants. Across our scholarship, we seek to cultivate knowledge aimed at informing writing center theory and practice, both in our local context and through presenting our work in local, regional, national, and international conference venues.”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04040"/>
              </a:solidFill>
              <a:effectLst/>
              <a:highlight>
                <a:srgbClr val="FFFFFF"/>
              </a:highligh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effectLst/>
                <a:highlight>
                  <a:srgbClr val="FFFFFF"/>
                </a:highlight>
                <a:latin typeface="Times New Roman" panose="02020603050405020304" pitchFamily="18" charset="0"/>
                <a:ea typeface="Arial" panose="020B0604020202020204" pitchFamily="34" charset="0"/>
              </a:rPr>
              <a:t>I was lucky to inherit a 3-credit undergraduate course that scaffolded students toward conducting a research study. However, when I stepped into this position, we had little grad involvement in research and little undergrad involvement beyond the course.</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5455408-FCAE-4F43-8B27-DDBE0160993D}" type="slidenum">
              <a:rPr lang="en-US" smtClean="0"/>
              <a:t>3</a:t>
            </a:fld>
            <a:endParaRPr lang="en-US"/>
          </a:p>
        </p:txBody>
      </p:sp>
    </p:spTree>
    <p:extLst>
      <p:ext uri="{BB962C8B-B14F-4D97-AF65-F5344CB8AC3E}">
        <p14:creationId xmlns:p14="http://schemas.microsoft.com/office/powerpoint/2010/main" val="424341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started my position, several factors led to my decision to undertake a collaborative research study with graduate consultants. </a:t>
            </a:r>
          </a:p>
          <a:p>
            <a:endParaRPr lang="en-US" dirty="0"/>
          </a:p>
          <a:p>
            <a:r>
              <a:rPr lang="en-US" dirty="0"/>
              <a:t>First, I wanted to build ethos as a new director. In accepting this position, I moved from a faculty to a staff role. As we know, staff are not always accorded the same respect within research institutions as our faculty counterparts. Plus, it was important to me to keep my “research chops.” Even though research was not an official part of my job description when I began, it was important to me to keep this aspect of my professional identity alive.</a:t>
            </a:r>
          </a:p>
          <a:p>
            <a:endParaRPr lang="en-US" dirty="0"/>
          </a:p>
          <a:p>
            <a:r>
              <a:rPr lang="en-US" dirty="0"/>
              <a:t>Second, as a new director I had a lot of community building to do. I inherited my staff that first year, and I knew I needed to do a lot of listening to their needs but I also had to give them a reason to be excited about me and to trust me as a leader. </a:t>
            </a:r>
          </a:p>
          <a:p>
            <a:endParaRPr lang="en-US" dirty="0"/>
          </a:p>
          <a:p>
            <a:r>
              <a:rPr lang="en-US" dirty="0"/>
              <a:t>Finally, I was given an external evaluation that had been conducted the previous year and that charged me with bringing our writing center “into the 21</a:t>
            </a:r>
            <a:r>
              <a:rPr lang="en-US" baseline="30000" dirty="0"/>
              <a:t>st</a:t>
            </a:r>
            <a:r>
              <a:rPr lang="en-US" dirty="0"/>
              <a:t> century.” When I started, students were still making phone calls to reserve appointments with us. We had a website, but no other form of online tutoring. So, I knew that an early task would be to implement an online scheduling system, and, in doing so, begin to offer online tutoring. </a:t>
            </a:r>
          </a:p>
          <a:p>
            <a:endParaRPr lang="en-US" dirty="0"/>
          </a:p>
          <a:p>
            <a:r>
              <a:rPr lang="en-US" dirty="0"/>
              <a:t>With these combined factors, I decided to ask consultants to volunteer to become part of a research team, where we would start a reading group about online tutoring, design a study, collect and analyze data about students’ and tutors’ experiences in our new online services, and start a process of innovation, assessment, and publication that would be key to our mission and philosophy as a writing center. Seven tutors joined my research team, the majority of whom were Writing Studies graduate students.</a:t>
            </a:r>
          </a:p>
        </p:txBody>
      </p:sp>
      <p:sp>
        <p:nvSpPr>
          <p:cNvPr id="4" name="Slide Number Placeholder 3"/>
          <p:cNvSpPr>
            <a:spLocks noGrp="1"/>
          </p:cNvSpPr>
          <p:nvPr>
            <p:ph type="sldNum" sz="quarter" idx="5"/>
          </p:nvPr>
        </p:nvSpPr>
        <p:spPr/>
        <p:txBody>
          <a:bodyPr/>
          <a:lstStyle/>
          <a:p>
            <a:fld id="{B5455408-FCAE-4F43-8B27-DDBE0160993D}" type="slidenum">
              <a:rPr lang="en-US" smtClean="0"/>
              <a:t>4</a:t>
            </a:fld>
            <a:endParaRPr lang="en-US"/>
          </a:p>
        </p:txBody>
      </p:sp>
    </p:spTree>
    <p:extLst>
      <p:ext uri="{BB962C8B-B14F-4D97-AF65-F5344CB8AC3E}">
        <p14:creationId xmlns:p14="http://schemas.microsoft.com/office/powerpoint/2010/main" val="260201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give you a short snapshot of our process, which lasted from Spring 2016 to about Spring 2019, and, if we include follow-up research, continues today.</a:t>
            </a:r>
          </a:p>
          <a:p>
            <a:endParaRPr lang="en-US" dirty="0"/>
          </a:p>
          <a:p>
            <a:r>
              <a:rPr lang="en-US" dirty="0"/>
              <a:t>Our process had a lot of steps: We had to determine our online format and tools, test them ourselves, and prepare the infrastructure to go live with our writers. We had to design the study, which included drafting interview scripts and surveys and involved more than one modification of the IRB protocol. We spent a semester collecting data, and then spent more than one semester transcribing and analyzing that data. We took our results to IWCA twice, and we published an article in </a:t>
            </a:r>
            <a:r>
              <a:rPr lang="en-US" i="1" dirty="0"/>
              <a:t>The Writing Center Journal</a:t>
            </a:r>
            <a:r>
              <a:rPr lang="en-US" i="0" dirty="0"/>
              <a:t>.</a:t>
            </a:r>
            <a:endParaRPr lang="en-US" dirty="0"/>
          </a:p>
        </p:txBody>
      </p:sp>
      <p:sp>
        <p:nvSpPr>
          <p:cNvPr id="4" name="Slide Number Placeholder 3"/>
          <p:cNvSpPr>
            <a:spLocks noGrp="1"/>
          </p:cNvSpPr>
          <p:nvPr>
            <p:ph type="sldNum" sz="quarter" idx="5"/>
          </p:nvPr>
        </p:nvSpPr>
        <p:spPr/>
        <p:txBody>
          <a:bodyPr/>
          <a:lstStyle/>
          <a:p>
            <a:fld id="{B5455408-FCAE-4F43-8B27-DDBE0160993D}" type="slidenum">
              <a:rPr lang="en-US" smtClean="0"/>
              <a:t>5</a:t>
            </a:fld>
            <a:endParaRPr lang="en-US"/>
          </a:p>
        </p:txBody>
      </p:sp>
    </p:spTree>
    <p:extLst>
      <p:ext uri="{BB962C8B-B14F-4D97-AF65-F5344CB8AC3E}">
        <p14:creationId xmlns:p14="http://schemas.microsoft.com/office/powerpoint/2010/main" val="283681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collaborative research had a range of positive impacts for our center.</a:t>
            </a:r>
          </a:p>
          <a:p>
            <a:endParaRPr lang="en-US" dirty="0"/>
          </a:p>
          <a:p>
            <a:r>
              <a:rPr lang="en-US" dirty="0"/>
              <a:t>The research team had opportunities for scholarly and professional development, including conference attendance and publication. Three members of this research team are now writing center directors themselves.</a:t>
            </a:r>
          </a:p>
          <a:p>
            <a:endParaRPr lang="en-US" dirty="0"/>
          </a:p>
          <a:p>
            <a:r>
              <a:rPr lang="en-US" dirty="0"/>
              <a:t>Our collaborative research also fostered community and made self-study and assessment central to the identity of our center. </a:t>
            </a:r>
          </a:p>
          <a:p>
            <a:endParaRPr lang="en-US" dirty="0"/>
          </a:p>
          <a:p>
            <a:r>
              <a:rPr lang="en-US" dirty="0"/>
              <a:t>Our research increased staff buy-in for online tutoring. We learned about what made sessions successful and satisfactory to tutors and writers, were able to implement practical suggestions to refine our services, and created robust training and preparatory experiences. Online tutoring, which had been new, became a normal part of all our tutors’ practice, and we were therefore prepared to pivot seamlessly to fully online tutoring during the COVID pandemic. </a:t>
            </a:r>
          </a:p>
          <a:p>
            <a:endParaRPr lang="en-US" dirty="0"/>
          </a:p>
          <a:p>
            <a:r>
              <a:rPr lang="en-US" dirty="0"/>
              <a:t>Our research also raised visibility of our writing center. Like Candis and Scott have mentioned, we created a “Research” page on our website. We were invited to present about our collaboration to graduate students and faculty in the Center for Writing Studies. Our work and its impact on practice was featured in a College of Liberal Arts and Sciences newsletter. </a:t>
            </a:r>
          </a:p>
          <a:p>
            <a:endParaRPr lang="en-US" dirty="0"/>
          </a:p>
          <a:p>
            <a:r>
              <a:rPr lang="en-US" dirty="0"/>
              <a:t>As well, other undergraduate and graduate students have collaborated with me to pick up where the original study left off, asking questions about online tutoring during the pandemic and now in our current state. We developed asynchronous tutoring with a similar process and are currently analyzing tutors’ and students’ experiences across multiple modes. In other words, this research had “legs,” so to speak, and carried our center into a range of new directions.</a:t>
            </a:r>
          </a:p>
        </p:txBody>
      </p:sp>
      <p:sp>
        <p:nvSpPr>
          <p:cNvPr id="4" name="Slide Number Placeholder 3"/>
          <p:cNvSpPr>
            <a:spLocks noGrp="1"/>
          </p:cNvSpPr>
          <p:nvPr>
            <p:ph type="sldNum" sz="quarter" idx="5"/>
          </p:nvPr>
        </p:nvSpPr>
        <p:spPr/>
        <p:txBody>
          <a:bodyPr/>
          <a:lstStyle/>
          <a:p>
            <a:fld id="{B5455408-FCAE-4F43-8B27-DDBE0160993D}" type="slidenum">
              <a:rPr lang="en-US" smtClean="0"/>
              <a:t>6</a:t>
            </a:fld>
            <a:endParaRPr lang="en-US"/>
          </a:p>
        </p:txBody>
      </p:sp>
    </p:spTree>
    <p:extLst>
      <p:ext uri="{BB962C8B-B14F-4D97-AF65-F5344CB8AC3E}">
        <p14:creationId xmlns:p14="http://schemas.microsoft.com/office/powerpoint/2010/main" val="1296753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conclude, I want to share some reflections on what I’ve learned about collaborative research.</a:t>
            </a:r>
          </a:p>
          <a:p>
            <a:endParaRPr lang="en-US" dirty="0"/>
          </a:p>
          <a:p>
            <a:r>
              <a:rPr lang="en-US" dirty="0"/>
              <a:t>First, as you saw, this collaboration spanned not just months but years. I’d been prepared for a lengthy collaboration, but I think both my co-researchers and I were unprepared for just how long the process took from initial IRB protocol to eventual publication. So, if you’re on a timeline, be ruthless about your research question and the amount of data you plan to collect. If you’re a new researcher working with novice researchers, consider starting with a replication study. Such an approach can place useful constraints on a study, with a defined research question, body of literature, and methods to use.</a:t>
            </a:r>
          </a:p>
          <a:p>
            <a:endParaRPr lang="en-US" dirty="0"/>
          </a:p>
          <a:p>
            <a:r>
              <a:rPr lang="en-US" dirty="0"/>
              <a:t>Second, I recommend writing an expansive IRB. Here, I’m thinking along two lines. First, our research team kept thinking of additional data points we wanted to collect, and so we had to submit a modified protocol each time. So, plan, plan, plan. Second, I recommend talking with your IRB about whether you might be able to create an expansive protocol that could cover more than one project at your center. I’ve done this to cover our undergraduate research, and it cuts down a lot of the paperwork I have to do each year.</a:t>
            </a:r>
          </a:p>
          <a:p>
            <a:endParaRPr lang="en-US" dirty="0"/>
          </a:p>
          <a:p>
            <a:r>
              <a:rPr lang="en-US" dirty="0"/>
              <a:t>Third, if you have a relatively large research team than ours—more than 2-3 people involved—define team members’ roles. While we aimed to be collaborative throughout, we found that not everyone was able to stay on the same timeline for transcription, data analysis, and writing. Now, I try to be more purposeful about which team members might only be involved in data collection vs. analysis vs. writing. Having a conversation about those roles up front can prevent confusion later.</a:t>
            </a:r>
          </a:p>
          <a:p>
            <a:endParaRPr lang="en-US" dirty="0"/>
          </a:p>
          <a:p>
            <a:r>
              <a:rPr lang="en-US" dirty="0"/>
              <a:t>Finally, be really purposeful about your data management strategies. We collected a ton of data for this study, and did so at a time when I was still new to my university. I wasn’t fully aware of data storage options or even of how detailed our data management plan needed to be (even down to guidelines for naming files). Also, we had 83 files to transcribe. I talked to our university’s data folks, who led us down a rabbit hole of ineffective (at the time) voice-to-text. Let’s be thankful that technology has improved enormously over the last few years.</a:t>
            </a:r>
          </a:p>
          <a:p>
            <a:endParaRPr lang="en-US" dirty="0"/>
          </a:p>
          <a:p>
            <a:r>
              <a:rPr lang="en-US" dirty="0"/>
              <a:t>I’m happy to share other lessons learned during our Q &amp; A.</a:t>
            </a:r>
          </a:p>
        </p:txBody>
      </p:sp>
      <p:sp>
        <p:nvSpPr>
          <p:cNvPr id="4" name="Slide Number Placeholder 3"/>
          <p:cNvSpPr>
            <a:spLocks noGrp="1"/>
          </p:cNvSpPr>
          <p:nvPr>
            <p:ph type="sldNum" sz="quarter" idx="5"/>
          </p:nvPr>
        </p:nvSpPr>
        <p:spPr/>
        <p:txBody>
          <a:bodyPr/>
          <a:lstStyle/>
          <a:p>
            <a:fld id="{B5455408-FCAE-4F43-8B27-DDBE0160993D}" type="slidenum">
              <a:rPr lang="en-US" smtClean="0"/>
              <a:t>7</a:t>
            </a:fld>
            <a:endParaRPr lang="en-US"/>
          </a:p>
        </p:txBody>
      </p:sp>
    </p:spTree>
    <p:extLst>
      <p:ext uri="{BB962C8B-B14F-4D97-AF65-F5344CB8AC3E}">
        <p14:creationId xmlns:p14="http://schemas.microsoft.com/office/powerpoint/2010/main" val="90403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sign off, I want to thank my co-researchers, Tom Carreras, María Paz Carvajal Regidor, Lisa </a:t>
            </a:r>
            <a:r>
              <a:rPr lang="en-US" dirty="0" err="1"/>
              <a:t>Chason</a:t>
            </a:r>
            <a:r>
              <a:rPr lang="en-US" dirty="0"/>
              <a:t>, </a:t>
            </a:r>
            <a:r>
              <a:rPr lang="en-US" dirty="0" err="1"/>
              <a:t>Evin</a:t>
            </a:r>
            <a:r>
              <a:rPr lang="en-US" dirty="0"/>
              <a:t> Groundwater, Allison </a:t>
            </a:r>
            <a:r>
              <a:rPr lang="en-US" dirty="0" err="1"/>
              <a:t>Kranek</a:t>
            </a:r>
            <a:r>
              <a:rPr lang="en-US" dirty="0"/>
              <a:t>, Dorothy Mayne, Logan Middleton. They have been amazing to work with, and I’m so glad to have collaborated with them. I also want to take a minute to acknowledge our field, which has such a longstanding history of valuing and publishing collaborative research and of making space institutionally and professionally to welcome newcomers to writing center research. </a:t>
            </a:r>
          </a:p>
          <a:p>
            <a:endParaRPr lang="en-US" dirty="0"/>
          </a:p>
        </p:txBody>
      </p:sp>
      <p:sp>
        <p:nvSpPr>
          <p:cNvPr id="4" name="Slide Number Placeholder 3"/>
          <p:cNvSpPr>
            <a:spLocks noGrp="1"/>
          </p:cNvSpPr>
          <p:nvPr>
            <p:ph type="sldNum" sz="quarter" idx="5"/>
          </p:nvPr>
        </p:nvSpPr>
        <p:spPr/>
        <p:txBody>
          <a:bodyPr/>
          <a:lstStyle/>
          <a:p>
            <a:fld id="{B5455408-FCAE-4F43-8B27-DDBE0160993D}" type="slidenum">
              <a:rPr lang="en-US" smtClean="0"/>
              <a:t>8</a:t>
            </a:fld>
            <a:endParaRPr lang="en-US"/>
          </a:p>
        </p:txBody>
      </p:sp>
    </p:spTree>
    <p:extLst>
      <p:ext uri="{BB962C8B-B14F-4D97-AF65-F5344CB8AC3E}">
        <p14:creationId xmlns:p14="http://schemas.microsoft.com/office/powerpoint/2010/main" val="264279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F242-3919-43B2-99A2-7F8B71749F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E2F1A6-52A5-4CB2-B984-2110001B9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26C2C-8AF0-40D9-AC3B-DE008FE1D205}"/>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5" name="Footer Placeholder 4">
            <a:extLst>
              <a:ext uri="{FF2B5EF4-FFF2-40B4-BE49-F238E27FC236}">
                <a16:creationId xmlns:a16="http://schemas.microsoft.com/office/drawing/2014/main" id="{AEA8F849-D0BB-4612-89D1-5A0415832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DCABC-2C24-404B-9A8C-D894E23386B5}"/>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232162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AB2E-CE3A-43C5-84A8-E1AEA29011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E64E1-F4F9-4AE6-B5D7-7A924FD9BC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808C2-CCAB-440C-B307-8BF98E2F8D48}"/>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5" name="Footer Placeholder 4">
            <a:extLst>
              <a:ext uri="{FF2B5EF4-FFF2-40B4-BE49-F238E27FC236}">
                <a16:creationId xmlns:a16="http://schemas.microsoft.com/office/drawing/2014/main" id="{EBC24790-A101-4DDB-97B7-ACE66AEB2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8C58C-58F2-46AC-B441-87B663A55579}"/>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309313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B39DB-7F54-4F60-B794-2C93CEE19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B92BA-7172-48CF-A728-552300A2EA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42119-AB65-49B6-910C-33D8C865CE9D}"/>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5" name="Footer Placeholder 4">
            <a:extLst>
              <a:ext uri="{FF2B5EF4-FFF2-40B4-BE49-F238E27FC236}">
                <a16:creationId xmlns:a16="http://schemas.microsoft.com/office/drawing/2014/main" id="{65860FDA-AC7F-49A1-9240-CA808C42A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F290F-AC1C-47BB-9968-D81640B53840}"/>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143958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8F00-DF0E-4707-80B6-0CB5F3EB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C1EB5-888B-4C16-B901-27D604714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192BB-9FD4-48C4-B7CC-2A8F0DB3E6D1}"/>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5" name="Footer Placeholder 4">
            <a:extLst>
              <a:ext uri="{FF2B5EF4-FFF2-40B4-BE49-F238E27FC236}">
                <a16:creationId xmlns:a16="http://schemas.microsoft.com/office/drawing/2014/main" id="{810CAC77-6DE6-42DE-9F5E-4391A4F7A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E4FC7-1ABC-49FE-8FA6-3CBD196F74F4}"/>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418952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272C-2F80-40B0-BA33-7934E19441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E28F50-B26A-426C-B421-014C5DB9D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35818-A358-4E08-AD61-BC70DD532474}"/>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5" name="Footer Placeholder 4">
            <a:extLst>
              <a:ext uri="{FF2B5EF4-FFF2-40B4-BE49-F238E27FC236}">
                <a16:creationId xmlns:a16="http://schemas.microsoft.com/office/drawing/2014/main" id="{D6FF3220-95B3-43FF-9C80-76BC0D747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E9FCC-DE0B-4808-A18D-6BB745834FB7}"/>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214677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3D96-7441-4733-9BF9-00E1F7C0B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52048-6773-48DF-B980-39C724153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7D7AAF-DFCF-4C91-9886-E30F77E94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F22CD0-5035-4395-8057-A5196898B4EB}"/>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6" name="Footer Placeholder 5">
            <a:extLst>
              <a:ext uri="{FF2B5EF4-FFF2-40B4-BE49-F238E27FC236}">
                <a16:creationId xmlns:a16="http://schemas.microsoft.com/office/drawing/2014/main" id="{AC8332D9-A35E-4EB3-971D-AA931E35B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5FC87-9540-4CC4-BE13-9BDF3FA12B77}"/>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167942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CD76-72D4-45CC-944A-8B84AC6B6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17CED7-6FB3-4117-83C6-9300A7337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2369B-E2FD-43E0-A2CF-0E7E97B239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B83EBA-F567-4B4A-98D3-B99CF8702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76CB2-8BF0-43F9-9434-6294D93697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76CFD1-3C8C-4315-A1B8-BCA462060DDD}"/>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8" name="Footer Placeholder 7">
            <a:extLst>
              <a:ext uri="{FF2B5EF4-FFF2-40B4-BE49-F238E27FC236}">
                <a16:creationId xmlns:a16="http://schemas.microsoft.com/office/drawing/2014/main" id="{5E3FDB09-6ED8-4EEA-8487-C376BE746F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B9AC3-40FD-496C-B4D4-21B3314F6E3E}"/>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42526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E3EB-E37C-4C65-B7C2-57567B40B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7D488F-49CA-459E-B412-84A52E4720B5}"/>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4" name="Footer Placeholder 3">
            <a:extLst>
              <a:ext uri="{FF2B5EF4-FFF2-40B4-BE49-F238E27FC236}">
                <a16:creationId xmlns:a16="http://schemas.microsoft.com/office/drawing/2014/main" id="{4126C992-DF46-4A27-8E17-4067A71A1A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E06C95-F81B-4F85-8055-98A238B8E03B}"/>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336075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F8C52A-3FE6-4FA1-B45B-A48A8D66545C}"/>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3" name="Footer Placeholder 2">
            <a:extLst>
              <a:ext uri="{FF2B5EF4-FFF2-40B4-BE49-F238E27FC236}">
                <a16:creationId xmlns:a16="http://schemas.microsoft.com/office/drawing/2014/main" id="{0F29F4EC-DAB5-4274-861A-3B73B814B1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5EE55E-5BEF-4590-9E34-B3195106E4DD}"/>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331105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F474D-9DE2-44F1-927C-429C9BB90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54097-94DE-43B6-89A2-08741AC1A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3B52AD-497D-4A6A-A21D-7E351197D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9F824-3085-4E60-BAB9-ECC2D6A87313}"/>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6" name="Footer Placeholder 5">
            <a:extLst>
              <a:ext uri="{FF2B5EF4-FFF2-40B4-BE49-F238E27FC236}">
                <a16:creationId xmlns:a16="http://schemas.microsoft.com/office/drawing/2014/main" id="{0EACE68F-2F2C-425B-BAD2-B134F5B4B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41942-95CC-4971-B0FA-214A633DBB4C}"/>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183734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D04E-4557-438E-9EFB-30C2A94D5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A311F4-C78C-4794-B5AF-B2B23F19B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DA7095-2C08-4354-8330-DF7DC43AA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98971-19D5-419F-B555-BC7C29FD0EAA}"/>
              </a:ext>
            </a:extLst>
          </p:cNvPr>
          <p:cNvSpPr>
            <a:spLocks noGrp="1"/>
          </p:cNvSpPr>
          <p:nvPr>
            <p:ph type="dt" sz="half" idx="10"/>
          </p:nvPr>
        </p:nvSpPr>
        <p:spPr/>
        <p:txBody>
          <a:bodyPr/>
          <a:lstStyle/>
          <a:p>
            <a:fld id="{4C53CADF-647B-4E8B-B2C5-815A5015E6E9}" type="datetimeFigureOut">
              <a:rPr lang="en-US" smtClean="0"/>
              <a:t>9/23/2022</a:t>
            </a:fld>
            <a:endParaRPr lang="en-US"/>
          </a:p>
        </p:txBody>
      </p:sp>
      <p:sp>
        <p:nvSpPr>
          <p:cNvPr id="6" name="Footer Placeholder 5">
            <a:extLst>
              <a:ext uri="{FF2B5EF4-FFF2-40B4-BE49-F238E27FC236}">
                <a16:creationId xmlns:a16="http://schemas.microsoft.com/office/drawing/2014/main" id="{D1C61456-49D5-4A43-9EBD-470E3E9A9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1B722-B5D2-4767-941C-53B6908B0E3A}"/>
              </a:ext>
            </a:extLst>
          </p:cNvPr>
          <p:cNvSpPr>
            <a:spLocks noGrp="1"/>
          </p:cNvSpPr>
          <p:nvPr>
            <p:ph type="sldNum" sz="quarter" idx="12"/>
          </p:nvPr>
        </p:nvSpPr>
        <p:spPr/>
        <p:txBody>
          <a:bodyPr/>
          <a:lstStyle/>
          <a:p>
            <a:fld id="{FD7090EB-D947-4F8A-ABFF-8F0B8B04D400}" type="slidenum">
              <a:rPr lang="en-US" smtClean="0"/>
              <a:t>‹#›</a:t>
            </a:fld>
            <a:endParaRPr lang="en-US"/>
          </a:p>
        </p:txBody>
      </p:sp>
    </p:spTree>
    <p:extLst>
      <p:ext uri="{BB962C8B-B14F-4D97-AF65-F5344CB8AC3E}">
        <p14:creationId xmlns:p14="http://schemas.microsoft.com/office/powerpoint/2010/main" val="290686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48323-D446-437F-B174-3F39C553D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91BF5C-E3FF-4C7F-A53E-EF9F8AC78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92010-13BE-40F9-A344-83CB1BEAB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3CADF-647B-4E8B-B2C5-815A5015E6E9}" type="datetimeFigureOut">
              <a:rPr lang="en-US" smtClean="0"/>
              <a:t>9/23/2022</a:t>
            </a:fld>
            <a:endParaRPr lang="en-US"/>
          </a:p>
        </p:txBody>
      </p:sp>
      <p:sp>
        <p:nvSpPr>
          <p:cNvPr id="5" name="Footer Placeholder 4">
            <a:extLst>
              <a:ext uri="{FF2B5EF4-FFF2-40B4-BE49-F238E27FC236}">
                <a16:creationId xmlns:a16="http://schemas.microsoft.com/office/drawing/2014/main" id="{2C60CC0E-24D6-433B-84AD-C406AD253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396532-5400-499A-B245-EB92C1769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090EB-D947-4F8A-ABFF-8F0B8B04D400}" type="slidenum">
              <a:rPr lang="en-US" smtClean="0"/>
              <a:t>‹#›</a:t>
            </a:fld>
            <a:endParaRPr lang="en-US"/>
          </a:p>
        </p:txBody>
      </p:sp>
    </p:spTree>
    <p:extLst>
      <p:ext uri="{BB962C8B-B14F-4D97-AF65-F5344CB8AC3E}">
        <p14:creationId xmlns:p14="http://schemas.microsoft.com/office/powerpoint/2010/main" val="2828460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wisnie@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ws.illinois.edu/abou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F4F0-9DD8-4483-929F-53C92D41DD7F}"/>
              </a:ext>
            </a:extLst>
          </p:cNvPr>
          <p:cNvSpPr>
            <a:spLocks noGrp="1"/>
          </p:cNvSpPr>
          <p:nvPr>
            <p:ph type="ctrTitle"/>
          </p:nvPr>
        </p:nvSpPr>
        <p:spPr>
          <a:xfrm>
            <a:off x="1245870" y="868362"/>
            <a:ext cx="10218420" cy="2387600"/>
          </a:xfrm>
        </p:spPr>
        <p:txBody>
          <a:bodyPr>
            <a:normAutofit/>
          </a:bodyPr>
          <a:lstStyle/>
          <a:p>
            <a:r>
              <a:rPr lang="en-US" sz="4400" dirty="0">
                <a:latin typeface="+mn-lt"/>
              </a:rPr>
              <a:t>Fostering a Research Culture in the Writing Center</a:t>
            </a:r>
          </a:p>
        </p:txBody>
      </p:sp>
      <p:sp>
        <p:nvSpPr>
          <p:cNvPr id="3" name="Subtitle 2">
            <a:extLst>
              <a:ext uri="{FF2B5EF4-FFF2-40B4-BE49-F238E27FC236}">
                <a16:creationId xmlns:a16="http://schemas.microsoft.com/office/drawing/2014/main" id="{4A1426CF-B3B0-472D-8CC6-6D6B4561F92B}"/>
              </a:ext>
            </a:extLst>
          </p:cNvPr>
          <p:cNvSpPr>
            <a:spLocks noGrp="1"/>
          </p:cNvSpPr>
          <p:nvPr>
            <p:ph type="subTitle" idx="1"/>
          </p:nvPr>
        </p:nvSpPr>
        <p:spPr>
          <a:xfrm>
            <a:off x="1523999" y="3429000"/>
            <a:ext cx="9144000" cy="1655762"/>
          </a:xfrm>
        </p:spPr>
        <p:txBody>
          <a:bodyPr>
            <a:normAutofit fontScale="77500" lnSpcReduction="20000"/>
          </a:bodyPr>
          <a:lstStyle/>
          <a:p>
            <a:r>
              <a:rPr lang="en-US" sz="2300" dirty="0"/>
              <a:t>Dr. Carolyn Wisniewski</a:t>
            </a:r>
          </a:p>
          <a:p>
            <a:r>
              <a:rPr lang="en-US" sz="2300" dirty="0"/>
              <a:t>Director, Writers Workshop, </a:t>
            </a:r>
          </a:p>
          <a:p>
            <a:r>
              <a:rPr lang="en-US" sz="2300" dirty="0"/>
              <a:t>University of Illinois Urbana-Champaign</a:t>
            </a:r>
          </a:p>
          <a:p>
            <a:r>
              <a:rPr lang="en-US" sz="2300" dirty="0">
                <a:hlinkClick r:id="rId3"/>
              </a:rPr>
              <a:t>cwisnie@illinois.edu</a:t>
            </a:r>
            <a:endParaRPr lang="en-US" sz="2300" dirty="0"/>
          </a:p>
          <a:p>
            <a:r>
              <a:rPr lang="en-US" sz="2300" dirty="0"/>
              <a:t>writersworkshop.illinois.edu</a:t>
            </a:r>
            <a:endParaRPr lang="en-US" dirty="0"/>
          </a:p>
        </p:txBody>
      </p:sp>
      <p:pic>
        <p:nvPicPr>
          <p:cNvPr id="5" name="Picture 4" descr="A picture containing text&#10;&#10;Description automatically generated">
            <a:extLst>
              <a:ext uri="{FF2B5EF4-FFF2-40B4-BE49-F238E27FC236}">
                <a16:creationId xmlns:a16="http://schemas.microsoft.com/office/drawing/2014/main" id="{E6D44A02-7882-4ABF-A807-B27F4A4B3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439" y="171063"/>
            <a:ext cx="7745121" cy="1718449"/>
          </a:xfrm>
          <a:prstGeom prst="rect">
            <a:avLst/>
          </a:prstGeom>
        </p:spPr>
      </p:pic>
      <p:pic>
        <p:nvPicPr>
          <p:cNvPr id="9" name="Picture 8">
            <a:extLst>
              <a:ext uri="{FF2B5EF4-FFF2-40B4-BE49-F238E27FC236}">
                <a16:creationId xmlns:a16="http://schemas.microsoft.com/office/drawing/2014/main" id="{156DA9BF-4DDA-4CC1-8A6D-7E1CCF3692F3}"/>
              </a:ext>
            </a:extLst>
          </p:cNvPr>
          <p:cNvPicPr>
            <a:picLocks noChangeAspect="1"/>
          </p:cNvPicPr>
          <p:nvPr/>
        </p:nvPicPr>
        <p:blipFill rotWithShape="1">
          <a:blip r:embed="rId5">
            <a:extLst>
              <a:ext uri="{28A0092B-C50C-407E-A947-70E740481C1C}">
                <a14:useLocalDpi xmlns:a14="http://schemas.microsoft.com/office/drawing/2010/main" val="0"/>
              </a:ext>
            </a:extLst>
          </a:blip>
          <a:srcRect t="29218" r="1508" b="27691"/>
          <a:stretch/>
        </p:blipFill>
        <p:spPr>
          <a:xfrm>
            <a:off x="0" y="5110798"/>
            <a:ext cx="12192000" cy="1746567"/>
          </a:xfrm>
          <a:prstGeom prst="rect">
            <a:avLst/>
          </a:prstGeom>
        </p:spPr>
      </p:pic>
    </p:spTree>
    <p:extLst>
      <p:ext uri="{BB962C8B-B14F-4D97-AF65-F5344CB8AC3E}">
        <p14:creationId xmlns:p14="http://schemas.microsoft.com/office/powerpoint/2010/main" val="154791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19B5-4CDA-0330-AE63-67E84DB077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D887324-2BCA-2870-5DB3-A85B4D35DD8E}"/>
              </a:ext>
            </a:extLst>
          </p:cNvPr>
          <p:cNvSpPr>
            <a:spLocks noGrp="1"/>
          </p:cNvSpPr>
          <p:nvPr>
            <p:ph idx="1"/>
          </p:nvPr>
        </p:nvSpPr>
        <p:spPr/>
        <p:txBody>
          <a:bodyPr>
            <a:normAutofit/>
          </a:bodyPr>
          <a:lstStyle/>
          <a:p>
            <a:r>
              <a:rPr lang="en-US" sz="3600" dirty="0"/>
              <a:t>Context</a:t>
            </a:r>
          </a:p>
          <a:p>
            <a:r>
              <a:rPr lang="en-US" sz="3600" dirty="0"/>
              <a:t>Starting points</a:t>
            </a:r>
          </a:p>
          <a:p>
            <a:r>
              <a:rPr lang="en-US" sz="3600" dirty="0"/>
              <a:t>Impact</a:t>
            </a:r>
          </a:p>
          <a:p>
            <a:r>
              <a:rPr lang="en-US" sz="3600" dirty="0"/>
              <a:t>Reflection</a:t>
            </a:r>
          </a:p>
        </p:txBody>
      </p:sp>
      <p:pic>
        <p:nvPicPr>
          <p:cNvPr id="5" name="Picture 4" descr="Logo&#10;&#10;Description automatically generated">
            <a:extLst>
              <a:ext uri="{FF2B5EF4-FFF2-40B4-BE49-F238E27FC236}">
                <a16:creationId xmlns:a16="http://schemas.microsoft.com/office/drawing/2014/main" id="{04DC24E2-0A5D-008B-0002-5FDE97103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1950"/>
            <a:ext cx="5589639" cy="5589639"/>
          </a:xfrm>
          <a:prstGeom prst="rect">
            <a:avLst/>
          </a:prstGeom>
        </p:spPr>
      </p:pic>
    </p:spTree>
    <p:extLst>
      <p:ext uri="{BB962C8B-B14F-4D97-AF65-F5344CB8AC3E}">
        <p14:creationId xmlns:p14="http://schemas.microsoft.com/office/powerpoint/2010/main" val="165693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F082-A800-4AF9-9D8C-C3A2425FEAB8}"/>
              </a:ext>
            </a:extLst>
          </p:cNvPr>
          <p:cNvSpPr>
            <a:spLocks noGrp="1"/>
          </p:cNvSpPr>
          <p:nvPr>
            <p:ph type="title"/>
          </p:nvPr>
        </p:nvSpPr>
        <p:spPr/>
        <p:txBody>
          <a:bodyPr/>
          <a:lstStyle/>
          <a:p>
            <a:r>
              <a:rPr lang="en-US" dirty="0"/>
              <a:t>Our Context</a:t>
            </a:r>
          </a:p>
        </p:txBody>
      </p:sp>
      <p:sp>
        <p:nvSpPr>
          <p:cNvPr id="3" name="Content Placeholder 2">
            <a:extLst>
              <a:ext uri="{FF2B5EF4-FFF2-40B4-BE49-F238E27FC236}">
                <a16:creationId xmlns:a16="http://schemas.microsoft.com/office/drawing/2014/main" id="{4707644F-D6AF-48D7-A90C-CB36798CB3EC}"/>
              </a:ext>
            </a:extLst>
          </p:cNvPr>
          <p:cNvSpPr>
            <a:spLocks noGrp="1"/>
          </p:cNvSpPr>
          <p:nvPr>
            <p:ph idx="1"/>
          </p:nvPr>
        </p:nvSpPr>
        <p:spPr>
          <a:xfrm>
            <a:off x="838199" y="1554480"/>
            <a:ext cx="4603956" cy="4622483"/>
          </a:xfrm>
        </p:spPr>
        <p:txBody>
          <a:bodyPr>
            <a:normAutofit/>
          </a:bodyPr>
          <a:lstStyle/>
          <a:p>
            <a:r>
              <a:rPr lang="en-US" b="0" i="0" dirty="0">
                <a:effectLst/>
                <a:latin typeface="+mj-lt"/>
              </a:rPr>
              <a:t>Founded in 1990 </a:t>
            </a:r>
          </a:p>
          <a:p>
            <a:r>
              <a:rPr lang="en-US" b="0" i="0" dirty="0">
                <a:effectLst/>
                <a:latin typeface="+mj-lt"/>
              </a:rPr>
              <a:t>Part of the </a:t>
            </a:r>
            <a:r>
              <a:rPr lang="en-US" b="0" i="0" dirty="0">
                <a:effectLst/>
                <a:latin typeface="+mj-lt"/>
                <a:hlinkClick r:id="rId3">
                  <a:extLst>
                    <a:ext uri="{A12FA001-AC4F-418D-AE19-62706E023703}">
                      <ahyp:hlinkClr xmlns:ahyp="http://schemas.microsoft.com/office/drawing/2018/hyperlinkcolor" val="tx"/>
                    </a:ext>
                  </a:extLst>
                </a:hlinkClick>
              </a:rPr>
              <a:t>Center for Writing Studies</a:t>
            </a:r>
            <a:r>
              <a:rPr lang="en-US" b="0" i="0" dirty="0">
                <a:effectLst/>
                <a:latin typeface="+mj-lt"/>
              </a:rPr>
              <a:t> (CWS)</a:t>
            </a:r>
          </a:p>
          <a:p>
            <a:r>
              <a:rPr lang="en-US" dirty="0">
                <a:latin typeface="+mj-lt"/>
              </a:rPr>
              <a:t>7000-7500 consultations per year</a:t>
            </a:r>
          </a:p>
          <a:p>
            <a:r>
              <a:rPr lang="en-US" dirty="0">
                <a:latin typeface="+mj-lt"/>
              </a:rPr>
              <a:t>30-40 consultants</a:t>
            </a:r>
          </a:p>
          <a:p>
            <a:r>
              <a:rPr lang="en-US" dirty="0">
                <a:latin typeface="+mj-lt"/>
              </a:rPr>
              <a:t>“A research university is a writing university”</a:t>
            </a:r>
          </a:p>
          <a:p>
            <a:r>
              <a:rPr lang="en-US" dirty="0">
                <a:latin typeface="+mj-lt"/>
              </a:rPr>
              <a:t>Legacy of collaborative research</a:t>
            </a:r>
          </a:p>
        </p:txBody>
      </p:sp>
      <p:pic>
        <p:nvPicPr>
          <p:cNvPr id="7" name="Picture 6" descr="Two people standing next to a large poster&#10;&#10;Description automatically generated with medium confidence">
            <a:extLst>
              <a:ext uri="{FF2B5EF4-FFF2-40B4-BE49-F238E27FC236}">
                <a16:creationId xmlns:a16="http://schemas.microsoft.com/office/drawing/2014/main" id="{DBA076BC-879C-F517-D7B9-F0B749BF6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452" y="1554480"/>
            <a:ext cx="6096000" cy="4572000"/>
          </a:xfrm>
          <a:prstGeom prst="rect">
            <a:avLst/>
          </a:prstGeom>
        </p:spPr>
      </p:pic>
    </p:spTree>
    <p:extLst>
      <p:ext uri="{BB962C8B-B14F-4D97-AF65-F5344CB8AC3E}">
        <p14:creationId xmlns:p14="http://schemas.microsoft.com/office/powerpoint/2010/main" val="124804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7F0C2-8E02-4841-9A13-81D28F0F62C1}"/>
              </a:ext>
            </a:extLst>
          </p:cNvPr>
          <p:cNvSpPr>
            <a:spLocks noGrp="1"/>
          </p:cNvSpPr>
          <p:nvPr>
            <p:ph idx="1"/>
          </p:nvPr>
        </p:nvSpPr>
        <p:spPr>
          <a:xfrm>
            <a:off x="6966547" y="722671"/>
            <a:ext cx="4780935" cy="5238802"/>
          </a:xfrm>
        </p:spPr>
        <p:txBody>
          <a:bodyPr/>
          <a:lstStyle/>
          <a:p>
            <a:r>
              <a:rPr lang="en-US" sz="3600" dirty="0"/>
              <a:t>Building ethos</a:t>
            </a:r>
          </a:p>
          <a:p>
            <a:r>
              <a:rPr lang="en-US" sz="3600" dirty="0"/>
              <a:t>Fostering a collaborative community</a:t>
            </a:r>
          </a:p>
          <a:p>
            <a:r>
              <a:rPr lang="en-US" sz="3600" dirty="0"/>
              <a:t>“Bringing the writing center into the 21</a:t>
            </a:r>
            <a:r>
              <a:rPr lang="en-US" sz="3600" baseline="30000" dirty="0"/>
              <a:t>st</a:t>
            </a:r>
            <a:r>
              <a:rPr lang="en-US" sz="3600" dirty="0"/>
              <a:t> century”</a:t>
            </a:r>
          </a:p>
          <a:p>
            <a:pPr marL="0" indent="0">
              <a:buNone/>
            </a:pPr>
            <a:endParaRPr lang="en-US" dirty="0"/>
          </a:p>
          <a:p>
            <a:endParaRPr lang="en-US" dirty="0"/>
          </a:p>
        </p:txBody>
      </p:sp>
      <p:pic>
        <p:nvPicPr>
          <p:cNvPr id="4" name="Picture 3">
            <a:extLst>
              <a:ext uri="{FF2B5EF4-FFF2-40B4-BE49-F238E27FC236}">
                <a16:creationId xmlns:a16="http://schemas.microsoft.com/office/drawing/2014/main" id="{62A3B10A-FC2A-9D33-2960-6F032D3CA30E}"/>
              </a:ext>
            </a:extLst>
          </p:cNvPr>
          <p:cNvPicPr>
            <a:picLocks noChangeAspect="1"/>
          </p:cNvPicPr>
          <p:nvPr/>
        </p:nvPicPr>
        <p:blipFill>
          <a:blip r:embed="rId3"/>
          <a:stretch>
            <a:fillRect/>
          </a:stretch>
        </p:blipFill>
        <p:spPr>
          <a:xfrm>
            <a:off x="444518" y="448982"/>
            <a:ext cx="6054596" cy="5512491"/>
          </a:xfrm>
          <a:prstGeom prst="rect">
            <a:avLst/>
          </a:prstGeom>
        </p:spPr>
      </p:pic>
      <p:sp>
        <p:nvSpPr>
          <p:cNvPr id="2" name="Title 1">
            <a:extLst>
              <a:ext uri="{FF2B5EF4-FFF2-40B4-BE49-F238E27FC236}">
                <a16:creationId xmlns:a16="http://schemas.microsoft.com/office/drawing/2014/main" id="{F69CBEF8-69B3-4F04-839F-3D034F5DC58F}"/>
              </a:ext>
            </a:extLst>
          </p:cNvPr>
          <p:cNvSpPr>
            <a:spLocks noGrp="1"/>
          </p:cNvSpPr>
          <p:nvPr>
            <p:ph type="title"/>
          </p:nvPr>
        </p:nvSpPr>
        <p:spPr>
          <a:xfrm>
            <a:off x="1509001" y="2408815"/>
            <a:ext cx="3706370" cy="1325563"/>
          </a:xfrm>
        </p:spPr>
        <p:txBody>
          <a:bodyPr/>
          <a:lstStyle/>
          <a:p>
            <a:r>
              <a:rPr lang="en-US" dirty="0"/>
              <a:t>Getting Started </a:t>
            </a:r>
          </a:p>
        </p:txBody>
      </p:sp>
    </p:spTree>
    <p:extLst>
      <p:ext uri="{BB962C8B-B14F-4D97-AF65-F5344CB8AC3E}">
        <p14:creationId xmlns:p14="http://schemas.microsoft.com/office/powerpoint/2010/main" val="17862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9CB7-AC4D-6555-2E64-31DCA1A18070}"/>
              </a:ext>
            </a:extLst>
          </p:cNvPr>
          <p:cNvSpPr>
            <a:spLocks noGrp="1"/>
          </p:cNvSpPr>
          <p:nvPr>
            <p:ph type="title"/>
          </p:nvPr>
        </p:nvSpPr>
        <p:spPr/>
        <p:txBody>
          <a:bodyPr>
            <a:normAutofit/>
          </a:bodyPr>
          <a:lstStyle/>
          <a:p>
            <a:r>
              <a:rPr lang="en-US" sz="5400"/>
              <a:t>Our Process </a:t>
            </a:r>
          </a:p>
        </p:txBody>
      </p:sp>
      <p:graphicFrame>
        <p:nvGraphicFramePr>
          <p:cNvPr id="16" name="Content Placeholder 5">
            <a:extLst>
              <a:ext uri="{FF2B5EF4-FFF2-40B4-BE49-F238E27FC236}">
                <a16:creationId xmlns:a16="http://schemas.microsoft.com/office/drawing/2014/main" id="{FE1B3E75-0841-BD1A-0C02-0FA568E86C79}"/>
              </a:ext>
            </a:extLst>
          </p:cNvPr>
          <p:cNvGraphicFramePr/>
          <p:nvPr>
            <p:extLst>
              <p:ext uri="{D42A27DB-BD31-4B8C-83A1-F6EECF244321}">
                <p14:modId xmlns:p14="http://schemas.microsoft.com/office/powerpoint/2010/main" val="197388780"/>
              </p:ext>
            </p:extLst>
          </p:nvPr>
        </p:nvGraphicFramePr>
        <p:xfrm>
          <a:off x="678426" y="1519083"/>
          <a:ext cx="11179278" cy="514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98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ADBB-B563-4EA7-979A-01D1E85BA03A}"/>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id="{DFF15CDE-427C-45A1-ACE1-BE2433F4C423}"/>
              </a:ext>
            </a:extLst>
          </p:cNvPr>
          <p:cNvSpPr>
            <a:spLocks noGrp="1"/>
          </p:cNvSpPr>
          <p:nvPr>
            <p:ph idx="1"/>
          </p:nvPr>
        </p:nvSpPr>
        <p:spPr>
          <a:xfrm>
            <a:off x="457200" y="1825625"/>
            <a:ext cx="4232787" cy="4351338"/>
          </a:xfrm>
        </p:spPr>
        <p:txBody>
          <a:bodyPr/>
          <a:lstStyle/>
          <a:p>
            <a:r>
              <a:rPr lang="en-US" dirty="0"/>
              <a:t>Scholarship and professional development</a:t>
            </a:r>
          </a:p>
          <a:p>
            <a:r>
              <a:rPr lang="en-US" dirty="0"/>
              <a:t>Center culture</a:t>
            </a:r>
          </a:p>
          <a:p>
            <a:r>
              <a:rPr lang="en-US" dirty="0"/>
              <a:t>Practice and implementation</a:t>
            </a:r>
          </a:p>
          <a:p>
            <a:r>
              <a:rPr lang="en-US" dirty="0"/>
              <a:t>Buy-in</a:t>
            </a:r>
          </a:p>
          <a:p>
            <a:endParaRPr lang="en-US" dirty="0"/>
          </a:p>
          <a:p>
            <a:endParaRPr lang="en-US" dirty="0"/>
          </a:p>
        </p:txBody>
      </p:sp>
      <p:pic>
        <p:nvPicPr>
          <p:cNvPr id="5" name="Picture 4" descr="A person writing on a piece of paper&#10;&#10;Description automatically generated with medium confidence">
            <a:extLst>
              <a:ext uri="{FF2B5EF4-FFF2-40B4-BE49-F238E27FC236}">
                <a16:creationId xmlns:a16="http://schemas.microsoft.com/office/drawing/2014/main" id="{78CF0ED2-9D86-A916-1BBF-3A26F9183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264" y="11573"/>
            <a:ext cx="7288736" cy="6858000"/>
          </a:xfrm>
          <a:prstGeom prst="rect">
            <a:avLst/>
          </a:prstGeom>
        </p:spPr>
      </p:pic>
    </p:spTree>
    <p:extLst>
      <p:ext uri="{BB962C8B-B14F-4D97-AF65-F5344CB8AC3E}">
        <p14:creationId xmlns:p14="http://schemas.microsoft.com/office/powerpoint/2010/main" val="53585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5429-DD45-42E9-92FC-2A2033125ABF}"/>
              </a:ext>
            </a:extLst>
          </p:cNvPr>
          <p:cNvSpPr>
            <a:spLocks noGrp="1"/>
          </p:cNvSpPr>
          <p:nvPr>
            <p:ph type="title"/>
          </p:nvPr>
        </p:nvSpPr>
        <p:spPr/>
        <p:txBody>
          <a:bodyPr/>
          <a:lstStyle/>
          <a:p>
            <a:r>
              <a:rPr lang="en-US" dirty="0"/>
              <a:t>If I knew then…</a:t>
            </a:r>
          </a:p>
        </p:txBody>
      </p:sp>
      <p:sp>
        <p:nvSpPr>
          <p:cNvPr id="3" name="Content Placeholder 2">
            <a:extLst>
              <a:ext uri="{FF2B5EF4-FFF2-40B4-BE49-F238E27FC236}">
                <a16:creationId xmlns:a16="http://schemas.microsoft.com/office/drawing/2014/main" id="{89846EEE-34E6-472B-A286-4B3B9E308D77}"/>
              </a:ext>
            </a:extLst>
          </p:cNvPr>
          <p:cNvSpPr>
            <a:spLocks noGrp="1"/>
          </p:cNvSpPr>
          <p:nvPr>
            <p:ph idx="1"/>
          </p:nvPr>
        </p:nvSpPr>
        <p:spPr/>
        <p:txBody>
          <a:bodyPr/>
          <a:lstStyle/>
          <a:p>
            <a:r>
              <a:rPr lang="en-US" dirty="0"/>
              <a:t>Be prepared for a lengthy process</a:t>
            </a:r>
          </a:p>
          <a:p>
            <a:r>
              <a:rPr lang="en-US" dirty="0"/>
              <a:t>Write an expansive IRB for less yearly maintenance &amp; revision</a:t>
            </a:r>
          </a:p>
          <a:p>
            <a:r>
              <a:rPr lang="en-US" dirty="0"/>
              <a:t>Define team member roles</a:t>
            </a:r>
          </a:p>
          <a:p>
            <a:r>
              <a:rPr lang="en-US" dirty="0"/>
              <a:t>Determine data management procedures</a:t>
            </a:r>
          </a:p>
          <a:p>
            <a:endParaRPr lang="en-US" dirty="0"/>
          </a:p>
        </p:txBody>
      </p:sp>
    </p:spTree>
    <p:extLst>
      <p:ext uri="{BB962C8B-B14F-4D97-AF65-F5344CB8AC3E}">
        <p14:creationId xmlns:p14="http://schemas.microsoft.com/office/powerpoint/2010/main" val="314080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8540-D9AC-D5BC-C47D-E8B909BEF2E9}"/>
              </a:ext>
            </a:extLst>
          </p:cNvPr>
          <p:cNvSpPr>
            <a:spLocks noGrp="1"/>
          </p:cNvSpPr>
          <p:nvPr>
            <p:ph type="title"/>
          </p:nvPr>
        </p:nvSpPr>
        <p:spPr/>
        <p:txBody>
          <a:bodyPr/>
          <a:lstStyle/>
          <a:p>
            <a:r>
              <a:rPr lang="en-US" dirty="0"/>
              <a:t>Thanks to my co-researchers!</a:t>
            </a:r>
          </a:p>
        </p:txBody>
      </p:sp>
      <p:sp>
        <p:nvSpPr>
          <p:cNvPr id="3" name="Content Placeholder 2">
            <a:extLst>
              <a:ext uri="{FF2B5EF4-FFF2-40B4-BE49-F238E27FC236}">
                <a16:creationId xmlns:a16="http://schemas.microsoft.com/office/drawing/2014/main" id="{5C31909A-B95A-B646-017B-80F303216261}"/>
              </a:ext>
            </a:extLst>
          </p:cNvPr>
          <p:cNvSpPr>
            <a:spLocks noGrp="1"/>
          </p:cNvSpPr>
          <p:nvPr>
            <p:ph idx="1"/>
          </p:nvPr>
        </p:nvSpPr>
        <p:spPr/>
        <p:txBody>
          <a:bodyPr/>
          <a:lstStyle/>
          <a:p>
            <a:pPr marL="0" indent="0">
              <a:buNone/>
            </a:pPr>
            <a:r>
              <a:rPr lang="en-US" dirty="0"/>
              <a:t>Tom Carreras, María Paz Carvajal Regidor, Lisa </a:t>
            </a:r>
            <a:r>
              <a:rPr lang="en-US" dirty="0" err="1"/>
              <a:t>Chason</a:t>
            </a:r>
            <a:r>
              <a:rPr lang="en-US" dirty="0"/>
              <a:t>, </a:t>
            </a:r>
            <a:r>
              <a:rPr lang="en-US" dirty="0" err="1"/>
              <a:t>Evin</a:t>
            </a:r>
            <a:r>
              <a:rPr lang="en-US" dirty="0"/>
              <a:t> Groundwater, Allison </a:t>
            </a:r>
            <a:r>
              <a:rPr lang="en-US" dirty="0" err="1"/>
              <a:t>Kranek</a:t>
            </a:r>
            <a:r>
              <a:rPr lang="en-US" dirty="0"/>
              <a:t>, Dorothy Mayne, Logan Middleton</a:t>
            </a:r>
          </a:p>
          <a:p>
            <a:endParaRPr lang="en-US" dirty="0"/>
          </a:p>
        </p:txBody>
      </p:sp>
    </p:spTree>
    <p:extLst>
      <p:ext uri="{BB962C8B-B14F-4D97-AF65-F5344CB8AC3E}">
        <p14:creationId xmlns:p14="http://schemas.microsoft.com/office/powerpoint/2010/main" val="1097449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2007</Words>
  <Application>Microsoft Office PowerPoint</Application>
  <PresentationFormat>Widescreen</PresentationFormat>
  <Paragraphs>115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Fostering a Research Culture in the Writing Center</vt:lpstr>
      <vt:lpstr>Overview</vt:lpstr>
      <vt:lpstr>Our Context</vt:lpstr>
      <vt:lpstr>Getting Started </vt:lpstr>
      <vt:lpstr>Our Process </vt:lpstr>
      <vt:lpstr>Impact</vt:lpstr>
      <vt:lpstr>If I knew then…</vt:lpstr>
      <vt:lpstr>Thanks to my co-researchers!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 Research Culture in the Writing Center</dc:title>
  <dc:creator>Wisniewski, Carolyn</dc:creator>
  <cp:lastModifiedBy>Carolyn Wisniewski</cp:lastModifiedBy>
  <cp:revision>5</cp:revision>
  <dcterms:created xsi:type="dcterms:W3CDTF">2022-09-16T21:35:46Z</dcterms:created>
  <dcterms:modified xsi:type="dcterms:W3CDTF">2022-09-23T16:49:18Z</dcterms:modified>
</cp:coreProperties>
</file>